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notesMasterIdLst>
    <p:notesMasterId r:id="rId13"/>
  </p:notesMasterIdLst>
  <p:sldIdLst>
    <p:sldId id="256" r:id="rId2"/>
    <p:sldId id="287" r:id="rId3"/>
    <p:sldId id="361" r:id="rId4"/>
    <p:sldId id="339" r:id="rId5"/>
    <p:sldId id="360" r:id="rId6"/>
    <p:sldId id="359" r:id="rId7"/>
    <p:sldId id="352" r:id="rId8"/>
    <p:sldId id="357" r:id="rId9"/>
    <p:sldId id="358" r:id="rId10"/>
    <p:sldId id="355" r:id="rId11"/>
    <p:sldId id="29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F41F6-7B51-493A-8C35-8AF6B4D89C42}" type="datetimeFigureOut">
              <a:rPr lang="fr-CA" smtClean="0"/>
              <a:t>2022-10-17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CA7FA-BCF2-4B56-99C8-642A41478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913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CA7FA-BCF2-4B56-99C8-642A41478FAA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743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CA7FA-BCF2-4B56-99C8-642A41478FAA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123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CA7FA-BCF2-4B56-99C8-642A41478FAA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659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CA7FA-BCF2-4B56-99C8-642A41478FAA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73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4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7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9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81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3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283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79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58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0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0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1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0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4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5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21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FCA075B-6B1C-4357-8653-786AC37FA0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74345" y="2091404"/>
            <a:ext cx="7790091" cy="32328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D4B1894-2DF0-4F27-8BAE-CDEBFED10C0D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47116" y="678869"/>
            <a:ext cx="6368858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2244B2-2CF2-4369-992E-0C7F1816EFF6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951828" y="2489982"/>
            <a:ext cx="5408197" cy="73152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3600" b="1" dirty="0" err="1"/>
              <a:t>Résultats</a:t>
            </a:r>
            <a:r>
              <a:rPr lang="en-US" sz="3600" b="1" dirty="0"/>
              <a:t> Mini-Zone </a:t>
            </a:r>
          </a:p>
          <a:p>
            <a:r>
              <a:rPr lang="en-US" sz="3600" b="1" dirty="0"/>
              <a:t> (Rencontre format </a:t>
            </a:r>
            <a:r>
              <a:rPr lang="en-US" sz="3600" b="1" dirty="0" err="1"/>
              <a:t>virtuel</a:t>
            </a:r>
            <a:r>
              <a:rPr lang="en-US" sz="3600" b="1" dirty="0"/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CFE082-1DE4-4411-A945-45041426B2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0800000" flipV="1">
            <a:off x="5147116" y="3802788"/>
            <a:ext cx="384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A" sz="3600" dirty="0">
                <a:latin typeface="Bookman Old Style" panose="02050604050505020204" pitchFamily="18" charset="0"/>
              </a:rPr>
              <a:t>8 décembre 2021</a:t>
            </a:r>
          </a:p>
        </p:txBody>
      </p:sp>
    </p:spTree>
    <p:extLst>
      <p:ext uri="{BB962C8B-B14F-4D97-AF65-F5344CB8AC3E}">
        <p14:creationId xmlns:p14="http://schemas.microsoft.com/office/powerpoint/2010/main" val="141382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91FE98E-369E-4944-9768-46C6509325C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00332" y="464234"/>
            <a:ext cx="99880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fr-CA" dirty="0">
              <a:latin typeface="Bookman Old Style" panose="02050604050505020204" pitchFamily="18" charset="0"/>
            </a:endParaRPr>
          </a:p>
          <a:p>
            <a:pPr defTabSz="914400"/>
            <a:r>
              <a:rPr lang="fr-CA" sz="2400" dirty="0">
                <a:latin typeface="Bookman Old Style" panose="02050604050505020204" pitchFamily="18" charset="0"/>
              </a:rPr>
              <a:t>Points soulevés :</a:t>
            </a:r>
          </a:p>
          <a:p>
            <a:pPr defTabSz="914400"/>
            <a:endParaRPr lang="fr-CA" dirty="0">
              <a:latin typeface="Bookman Old Style" panose="02050604050505020204" pitchFamily="18" charset="0"/>
            </a:endParaRPr>
          </a:p>
          <a:p>
            <a:pPr defTabSz="914400"/>
            <a:r>
              <a:rPr lang="fr-CA" dirty="0">
                <a:latin typeface="Bookman Old Style" panose="02050604050505020204" pitchFamily="18" charset="0"/>
                <a:sym typeface="Wingdings" panose="05000000000000000000" pitchFamily="2" charset="2"/>
              </a:rPr>
              <a:t>1. </a:t>
            </a:r>
            <a:r>
              <a:rPr lang="fr-CA" dirty="0">
                <a:latin typeface="Bookman Old Style" panose="02050604050505020204" pitchFamily="18" charset="0"/>
              </a:rPr>
              <a:t>Échantillonnages sont importants dans les pouponnières et engraissements</a:t>
            </a:r>
          </a:p>
          <a:p>
            <a:pPr defTabSz="914400"/>
            <a:r>
              <a:rPr lang="fr-CA" dirty="0">
                <a:latin typeface="Bookman Old Style" panose="02050604050505020204" pitchFamily="18" charset="0"/>
                <a:sym typeface="Wingdings" panose="05000000000000000000" pitchFamily="2" charset="2"/>
              </a:rPr>
              <a:t>2. </a:t>
            </a:r>
            <a:r>
              <a:rPr lang="fr-CA" dirty="0">
                <a:latin typeface="Bookman Old Style" panose="02050604050505020204" pitchFamily="18" charset="0"/>
              </a:rPr>
              <a:t>Échantillonnages réguliers ; difficile à maintenir le rythme dans tous les cas</a:t>
            </a:r>
          </a:p>
          <a:p>
            <a:pPr defTabSz="914400"/>
            <a:r>
              <a:rPr lang="fr-CA" dirty="0">
                <a:latin typeface="Bookman Old Style" panose="02050604050505020204" pitchFamily="18" charset="0"/>
                <a:sym typeface="Wingdings" panose="05000000000000000000" pitchFamily="2" charset="2"/>
              </a:rPr>
              <a:t>3. </a:t>
            </a:r>
            <a:r>
              <a:rPr lang="fr-CA" dirty="0">
                <a:latin typeface="Bookman Old Style" panose="02050604050505020204" pitchFamily="18" charset="0"/>
              </a:rPr>
              <a:t>L’importance des superviseurs(es) (surtout dans les </a:t>
            </a:r>
            <a:r>
              <a:rPr lang="fr-CA" dirty="0" err="1">
                <a:latin typeface="Bookman Old Style" panose="02050604050505020204" pitchFamily="18" charset="0"/>
              </a:rPr>
              <a:t>poup</a:t>
            </a:r>
            <a:r>
              <a:rPr lang="fr-CA" dirty="0">
                <a:latin typeface="Bookman Old Style" panose="02050604050505020204" pitchFamily="18" charset="0"/>
              </a:rPr>
              <a:t>. et engraissements)</a:t>
            </a:r>
          </a:p>
          <a:p>
            <a:pPr defTabSz="914400"/>
            <a:endParaRPr lang="fr-CA" dirty="0">
              <a:latin typeface="Bookman Old Style" panose="02050604050505020204" pitchFamily="18" charset="0"/>
            </a:endParaRPr>
          </a:p>
          <a:p>
            <a:r>
              <a:rPr lang="fr-CA" dirty="0">
                <a:latin typeface="Bookman Old Style" panose="02050604050505020204" pitchFamily="18" charset="0"/>
              </a:rPr>
              <a:t>Les résultats sont parfois inattendus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dirty="0">
                <a:latin typeface="Bookman Old Style" panose="02050604050505020204" pitchFamily="18" charset="0"/>
              </a:rPr>
              <a:t>Lot négatif mais suite à des échantillonnages … résultats positifs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dirty="0">
                <a:latin typeface="Bookman Old Style" panose="02050604050505020204" pitchFamily="18" charset="0"/>
              </a:rPr>
              <a:t>Lot sans signes cliniques peut s’avérer positif suite à un prélèvement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A" dirty="0">
              <a:latin typeface="Bookman Old Style" panose="02050604050505020204" pitchFamily="18" charset="0"/>
            </a:endParaRPr>
          </a:p>
          <a:p>
            <a:pPr defTabSz="914400"/>
            <a:r>
              <a:rPr lang="fr-CA" dirty="0">
                <a:latin typeface="Bookman Old Style" panose="02050604050505020204" pitchFamily="18" charset="0"/>
              </a:rPr>
              <a:t>Des résultats douteux provoquent souvent des interrogations suffisantes pour investiguer plus !! </a:t>
            </a:r>
          </a:p>
          <a:p>
            <a:pPr defTabSz="914400"/>
            <a:endParaRPr lang="fr-CA" dirty="0">
              <a:solidFill>
                <a:srgbClr val="292934"/>
              </a:solidFill>
              <a:latin typeface="Bookman Old Style" panose="02050604050505020204" pitchFamily="18" charset="0"/>
            </a:endParaRPr>
          </a:p>
          <a:p>
            <a:pPr defTabSz="914400"/>
            <a:endParaRPr lang="fr-CA" dirty="0">
              <a:solidFill>
                <a:srgbClr val="292934"/>
              </a:solidFill>
              <a:latin typeface="Bookman Old Style" panose="02050604050505020204" pitchFamily="18" charset="0"/>
            </a:endParaRPr>
          </a:p>
          <a:p>
            <a:r>
              <a:rPr lang="fr-CA" sz="1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Quel leçon retirons–nous ? </a:t>
            </a:r>
          </a:p>
          <a:p>
            <a:endParaRPr lang="fr-CA" sz="1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fr-CA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Un échantillonnage régulier peut s’avérer utile pour toutes les raisons ci-haut mentionnées.</a:t>
            </a:r>
          </a:p>
          <a:p>
            <a:pPr defTabSz="914400"/>
            <a:endParaRPr lang="fr-CA" dirty="0">
              <a:solidFill>
                <a:srgbClr val="292934"/>
              </a:solidFill>
              <a:latin typeface="Arial"/>
            </a:endParaRPr>
          </a:p>
          <a:p>
            <a:pPr defTabSz="914400"/>
            <a:endParaRPr lang="fr-CA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87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87BB534-FB2D-4019-9F05-92AE7C61AE2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5660" y="685800"/>
            <a:ext cx="11160679" cy="931985"/>
          </a:xfrm>
        </p:spPr>
        <p:txBody>
          <a:bodyPr>
            <a:normAutofit fontScale="90000"/>
          </a:bodyPr>
          <a:lstStyle/>
          <a:p>
            <a:pPr algn="ctr"/>
            <a:r>
              <a:rPr lang="fr-CA" sz="3100" b="1" dirty="0">
                <a:latin typeface="Bookman Old Style" panose="02050604050505020204" pitchFamily="18" charset="0"/>
              </a:rPr>
              <a:t>Projet mini-zone St-Alexis</a:t>
            </a:r>
            <a:r>
              <a:rPr lang="fr-CA" sz="3200" b="1" dirty="0">
                <a:latin typeface="Bookman Old Style" panose="02050604050505020204" pitchFamily="18" charset="0"/>
              </a:rPr>
              <a:t> (suite)</a:t>
            </a:r>
            <a:br>
              <a:rPr lang="fr-CA" b="1" dirty="0">
                <a:latin typeface="Bookman Old Style" panose="02050604050505020204" pitchFamily="18" charset="0"/>
              </a:rPr>
            </a:br>
            <a:endParaRPr lang="fr-CA" b="1" dirty="0">
              <a:latin typeface="Bookman Old Style" panose="02050604050505020204" pitchFamily="18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14C9BA0-8F8D-4CFC-900C-15307F52568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4212" y="1365665"/>
            <a:ext cx="10208689" cy="4941051"/>
          </a:xfrm>
        </p:spPr>
        <p:txBody>
          <a:bodyPr>
            <a:normAutofit fontScale="25000" lnSpcReduction="20000"/>
          </a:bodyPr>
          <a:lstStyle/>
          <a:p>
            <a:endParaRPr lang="fr-CA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fr-CA" sz="25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fr-CA" sz="7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Les tests sont très importants !  Faut tester ! </a:t>
            </a:r>
          </a:p>
          <a:p>
            <a:pPr algn="ctr"/>
            <a:r>
              <a:rPr lang="fr-CA" sz="7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C’est la manière la plus simple et efficace d’avoir des résultats d’un site</a:t>
            </a:r>
          </a:p>
          <a:p>
            <a:pPr algn="ctr"/>
            <a:endParaRPr lang="fr-CA" sz="7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fr-CA" sz="7200" dirty="0">
                <a:solidFill>
                  <a:schemeClr val="tx1"/>
                </a:solidFill>
                <a:latin typeface="Bookman Old Style" panose="02050604050505020204" pitchFamily="18" charset="0"/>
              </a:rPr>
              <a:t>. D’où l’importance du prélèvement annuel demandé par la Clé</a:t>
            </a:r>
          </a:p>
          <a:p>
            <a:pPr lvl="1"/>
            <a:endParaRPr lang="fr-CA" sz="7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fr-CA" sz="7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Prochaine étape !!!!!!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7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7000" dirty="0">
                <a:solidFill>
                  <a:schemeClr val="tx1"/>
                </a:solidFill>
                <a:latin typeface="Bookman Old Style" panose="02050604050505020204" pitchFamily="18" charset="0"/>
              </a:rPr>
              <a:t>La Clé collabore dans un projet avec les EPQ, CDPQ et RSB pour bonifier différents avenus de tests qui pourraient s’avérer pertinent et surtout facilitant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7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7200" dirty="0">
                <a:solidFill>
                  <a:schemeClr val="tx1"/>
                </a:solidFill>
                <a:latin typeface="Bookman Old Style" panose="02050604050505020204" pitchFamily="18" charset="0"/>
              </a:rPr>
              <a:t>Suite au projet Mini-zone St-Alexis, 2 nouvelles zones de la Clé sont ciblées pour la prochaine étape. Ces zones ont la présence du virus sauvage et/ou une problématique récurrente d’influenza.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7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7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8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966">
              <a:srgbClr val="5ECCE8"/>
            </a:gs>
            <a:gs pos="15000">
              <a:srgbClr val="4CB5D6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87BB534-FB2D-4019-9F05-92AE7C61AE2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5660" y="685800"/>
            <a:ext cx="11160679" cy="931985"/>
          </a:xfrm>
        </p:spPr>
        <p:txBody>
          <a:bodyPr>
            <a:noAutofit/>
          </a:bodyPr>
          <a:lstStyle/>
          <a:p>
            <a:pPr algn="ctr"/>
            <a:r>
              <a:rPr lang="fr-CA" sz="2800" b="1">
                <a:latin typeface="Bookman Old Style" panose="02050604050505020204" pitchFamily="18" charset="0"/>
              </a:rPr>
              <a:t>Projet mini-zone St-Alexis</a:t>
            </a:r>
            <a:br>
              <a:rPr lang="fr-CA" sz="2800" b="1">
                <a:latin typeface="Bookman Old Style" panose="02050604050505020204" pitchFamily="18" charset="0"/>
              </a:rPr>
            </a:br>
            <a:endParaRPr lang="fr-CA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14C9BA0-8F8D-4CFC-900C-15307F52568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23889" y="1365665"/>
            <a:ext cx="9228406" cy="4941051"/>
          </a:xfrm>
        </p:spPr>
        <p:txBody>
          <a:bodyPr>
            <a:normAutofit/>
          </a:bodyPr>
          <a:lstStyle/>
          <a:p>
            <a:r>
              <a:rPr lang="fr-CA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Échantillonner plus pour mieux comprendre !</a:t>
            </a:r>
          </a:p>
          <a:p>
            <a:endParaRPr lang="fr-CA" sz="25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Le projet s’est terminé en mai 2021 (2 ans)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Suivi des échantillonnages (2 mois) dans une zone spécifique St-Alexis (21 sites)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Voici un court résumé … </a:t>
            </a:r>
          </a:p>
        </p:txBody>
      </p:sp>
    </p:spTree>
    <p:extLst>
      <p:ext uri="{BB962C8B-B14F-4D97-AF65-F5344CB8AC3E}">
        <p14:creationId xmlns:p14="http://schemas.microsoft.com/office/powerpoint/2010/main" val="52620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966">
              <a:srgbClr val="5ECCE8"/>
            </a:gs>
            <a:gs pos="15000">
              <a:srgbClr val="4CB5D6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87BB534-FB2D-4019-9F05-92AE7C61AE2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5660" y="685800"/>
            <a:ext cx="11160679" cy="931985"/>
          </a:xfrm>
        </p:spPr>
        <p:txBody>
          <a:bodyPr>
            <a:noAutofit/>
          </a:bodyPr>
          <a:lstStyle/>
          <a:p>
            <a:pPr algn="ctr"/>
            <a:br>
              <a:rPr lang="fr-CA" sz="2800" b="1" dirty="0">
                <a:latin typeface="Bookman Old Style" panose="02050604050505020204" pitchFamily="18" charset="0"/>
              </a:rPr>
            </a:br>
            <a:endParaRPr lang="fr-CA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14C9BA0-8F8D-4CFC-900C-15307F52568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32626" y="576776"/>
            <a:ext cx="11859373" cy="928468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Objectifs du projet</a:t>
            </a:r>
            <a:endParaRPr lang="fr-CA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2C6E77-17E4-4D1C-8DFD-B910858EEA7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66092" y="2419643"/>
            <a:ext cx="9523828" cy="3998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Augmenter la fréquence d’échantillonnage de tous les sites de la zone ciblée pour mieux comprendre la dynamique des souches sauvages qui circulent et des nouvelles introductions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Éradiquer les souches sauvages de SRRP de la zone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Si réussite = mettre en place le même projet dans une autre zone du CLÉ Santé Rive-Nord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fr-FR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6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1B447-0DCF-384C-AD60-CEC58176241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4212" y="5486400"/>
            <a:ext cx="5083542" cy="50799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Voici la zone choisie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AD562B5-374A-FD49-A3F0-E596C4D5B5BC}"/>
              </a:ext>
            </a:extLst>
          </p:cNvPr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098" y="474066"/>
            <a:ext cx="7383674" cy="3725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249254C-D6BA-4BE2-8503-F1D0D6950E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51110" y="2983238"/>
            <a:ext cx="5950158" cy="3725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C9B527-CC09-42E4-9D6B-44C613DAC95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948246" y="604911"/>
            <a:ext cx="150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CA" b="1" dirty="0">
                <a:solidFill>
                  <a:srgbClr val="292934"/>
                </a:solidFill>
                <a:latin typeface="Arial"/>
              </a:rPr>
              <a:t>2019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36B866F-C23A-4651-BE35-6C199E3CFA4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10800000" flipV="1">
            <a:off x="4994030" y="4811150"/>
            <a:ext cx="95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CA" b="1" dirty="0">
                <a:solidFill>
                  <a:srgbClr val="292934"/>
                </a:solidFill>
                <a:latin typeface="Arial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16129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42185C-67ED-4777-AFBD-61B6F99053B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9994" y="533400"/>
            <a:ext cx="10607040" cy="4569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                  </a:t>
            </a:r>
            <a:r>
              <a:rPr lang="en-US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Participation des sites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DC94C6-77B3-4E39-A6DE-954A26408F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80844" y="990389"/>
            <a:ext cx="8230313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6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4B28D2-8AC0-4CD2-A5BB-42F3CE270D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62088" y="832907"/>
            <a:ext cx="8919869" cy="44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256D63D-9B9C-4439-93B1-8F130C925A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34904" y="607611"/>
            <a:ext cx="9087729" cy="5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85380-8572-4E9A-87CC-B839CB54295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4212" y="351692"/>
            <a:ext cx="10457400" cy="1069145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 </a:t>
            </a:r>
            <a:r>
              <a:rPr lang="fr-CA" dirty="0">
                <a:latin typeface="Bookman Old Style" panose="02050604050505020204" pitchFamily="18" charset="0"/>
              </a:rPr>
              <a:t>Résumons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FE12EF-0F7E-47FA-AE74-67B68FC07CC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14400" y="1786596"/>
            <a:ext cx="102272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Tx/>
              <a:buAutoNum type="arabicPeriod"/>
            </a:pPr>
            <a:r>
              <a:rPr lang="fr-CA" dirty="0">
                <a:latin typeface="Bookman Old Style" panose="02050604050505020204" pitchFamily="18" charset="0"/>
              </a:rPr>
              <a:t>Les variations sont reliées principalement aux sites d’engraissements;</a:t>
            </a:r>
          </a:p>
          <a:p>
            <a:pPr marL="342900" indent="-342900" defTabSz="914400">
              <a:buFontTx/>
              <a:buAutoNum type="arabicPeriod"/>
            </a:pPr>
            <a:endParaRPr lang="fr-CA" dirty="0">
              <a:latin typeface="Bookman Old Style" panose="02050604050505020204" pitchFamily="18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fr-CA" dirty="0">
                <a:latin typeface="Bookman Old Style" panose="02050604050505020204" pitchFamily="18" charset="0"/>
              </a:rPr>
              <a:t>Plusieurs résultats douteux; </a:t>
            </a:r>
            <a:r>
              <a:rPr lang="fr-CA" dirty="0">
                <a:latin typeface="Bookman Old Style" panose="02050604050505020204" pitchFamily="18" charset="0"/>
                <a:sym typeface="Wingdings" panose="05000000000000000000" pitchFamily="2" charset="2"/>
              </a:rPr>
              <a:t> séquençage demandé  </a:t>
            </a:r>
            <a:r>
              <a:rPr lang="fr-CA" dirty="0">
                <a:latin typeface="Bookman Old Style" panose="02050604050505020204" pitchFamily="18" charset="0"/>
              </a:rPr>
              <a:t>confirmation positif vaccinale (MLV-like/ </a:t>
            </a:r>
            <a:r>
              <a:rPr lang="fr-CA" dirty="0" err="1">
                <a:latin typeface="Bookman Old Style" panose="02050604050505020204" pitchFamily="18" charset="0"/>
              </a:rPr>
              <a:t>Fostera</a:t>
            </a:r>
            <a:r>
              <a:rPr lang="fr-CA" dirty="0">
                <a:latin typeface="Bookman Old Style" panose="02050604050505020204" pitchFamily="18" charset="0"/>
              </a:rPr>
              <a:t>/ </a:t>
            </a:r>
            <a:r>
              <a:rPr lang="fr-CA" dirty="0" err="1">
                <a:latin typeface="Bookman Old Style" panose="02050604050505020204" pitchFamily="18" charset="0"/>
              </a:rPr>
              <a:t>Ingelvac</a:t>
            </a:r>
            <a:r>
              <a:rPr lang="fr-CA" dirty="0">
                <a:latin typeface="Bookman Old Style" panose="02050604050505020204" pitchFamily="18" charset="0"/>
              </a:rPr>
              <a:t>) </a:t>
            </a:r>
          </a:p>
          <a:p>
            <a:pPr marL="342900" indent="-342900" defTabSz="914400">
              <a:buFontTx/>
              <a:buAutoNum type="arabicPeriod"/>
            </a:pPr>
            <a:endParaRPr lang="fr-CA" dirty="0">
              <a:latin typeface="Bookman Old Style" panose="02050604050505020204" pitchFamily="18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fr-CA" dirty="0">
                <a:latin typeface="Bookman Old Style" panose="02050604050505020204" pitchFamily="18" charset="0"/>
              </a:rPr>
              <a:t>4 contaminations de sites (engraissements); présence et confirmation du virus sauvage (TP/TV)</a:t>
            </a:r>
          </a:p>
          <a:p>
            <a:pPr marL="342900" indent="-342900" defTabSz="914400">
              <a:buFontTx/>
              <a:buAutoNum type="arabicPeriod"/>
            </a:pPr>
            <a:endParaRPr lang="fr-CA" dirty="0">
              <a:latin typeface="Bookman Old Style" panose="02050604050505020204" pitchFamily="18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fr-CA" dirty="0">
                <a:latin typeface="Bookman Old Style" panose="02050604050505020204" pitchFamily="18" charset="0"/>
              </a:rPr>
              <a:t>1 site douteux , pas de confirmation après le séquençage</a:t>
            </a:r>
          </a:p>
          <a:p>
            <a:pPr lvl="1" defTabSz="914400"/>
            <a:r>
              <a:rPr lang="fr-CA" dirty="0">
                <a:latin typeface="Bookman Old Style" panose="02050604050505020204" pitchFamily="18" charset="0"/>
              </a:rPr>
              <a:t>Causes possibles; </a:t>
            </a:r>
          </a:p>
          <a:p>
            <a:pPr lvl="1" defTabSz="914400"/>
            <a:r>
              <a:rPr lang="fr-CA" dirty="0">
                <a:latin typeface="Bookman Old Style" panose="02050604050505020204" pitchFamily="18" charset="0"/>
              </a:rPr>
              <a:t>	Contamination en amont ou sur le site ?</a:t>
            </a:r>
          </a:p>
          <a:p>
            <a:pPr lvl="1" defTabSz="914400"/>
            <a:r>
              <a:rPr lang="fr-CA" dirty="0">
                <a:latin typeface="Bookman Old Style" panose="02050604050505020204" pitchFamily="18" charset="0"/>
              </a:rPr>
              <a:t>	Raison inconnue ?</a:t>
            </a:r>
          </a:p>
          <a:p>
            <a:pPr lvl="1" defTabSz="914400"/>
            <a:endParaRPr lang="fr-CA" dirty="0">
              <a:solidFill>
                <a:srgbClr val="292934"/>
              </a:solidFill>
              <a:latin typeface="Arial"/>
            </a:endParaRPr>
          </a:p>
          <a:p>
            <a:pPr lvl="1" defTabSz="914400"/>
            <a:endParaRPr lang="fr-CA" dirty="0">
              <a:solidFill>
                <a:srgbClr val="292934"/>
              </a:solidFill>
              <a:latin typeface="Arial"/>
            </a:endParaRPr>
          </a:p>
          <a:p>
            <a:pPr lvl="1" defTabSz="914400"/>
            <a:endParaRPr lang="fr-CA" dirty="0">
              <a:solidFill>
                <a:srgbClr val="292934"/>
              </a:solidFill>
              <a:latin typeface="Arial"/>
            </a:endParaRPr>
          </a:p>
          <a:p>
            <a:pPr lvl="1" defTabSz="914400"/>
            <a:endParaRPr lang="fr-CA" dirty="0">
              <a:solidFill>
                <a:srgbClr val="292934"/>
              </a:solidFill>
              <a:latin typeface="Arial"/>
            </a:endParaRPr>
          </a:p>
          <a:p>
            <a:pPr lvl="1" defTabSz="914400"/>
            <a:endParaRPr lang="fr-CA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87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1B447-0DCF-384C-AD60-CEC58176241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4571" y="381001"/>
            <a:ext cx="10466363" cy="1461868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Revenons aux Objectifs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A0D575-B3A6-6C4D-8860-934D16F8434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87792" y="2208628"/>
            <a:ext cx="9772704" cy="426837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Augmenter la fréquence d’échantillonnage de tous les sites de la zone ciblée pour mieux comprendre la dynamique des souches sauvages qui circulent et des nouvelles introductions</a:t>
            </a:r>
          </a:p>
          <a:p>
            <a:pPr lvl="1">
              <a:buClrTx/>
              <a:buFont typeface="Wingdings" panose="05000000000000000000" pitchFamily="2" charset="2"/>
              <a:buChar char="J"/>
            </a:pPr>
            <a:r>
              <a:rPr lang="fr-FR" sz="29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OK , échantillonnages aux 2 mois </a:t>
            </a:r>
          </a:p>
          <a:p>
            <a:pPr lvl="2">
              <a:buClrTx/>
              <a:buFont typeface="Wingdings" panose="05000000000000000000" pitchFamily="2" charset="2"/>
              <a:buChar char="J"/>
            </a:pPr>
            <a:r>
              <a:rPr lang="fr-FR" sz="27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Merci aux producteurs(</a:t>
            </a:r>
            <a:r>
              <a:rPr lang="fr-FR" sz="27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trices</a:t>
            </a:r>
            <a:r>
              <a:rPr lang="fr-FR" sz="27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 et aux différents superviseurs(es)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Éradiquer les souches sauvages du SRRP de la zone</a:t>
            </a:r>
          </a:p>
          <a:p>
            <a:pPr marL="457200" lvl="1" indent="0">
              <a:buNone/>
            </a:pPr>
            <a:r>
              <a:rPr lang="fr-FR" sz="29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fr-FR" sz="29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En mai 2021 ,  OK  aucune présence du virus sauvage</a:t>
            </a:r>
          </a:p>
          <a:p>
            <a:pPr marL="457200" lvl="1" indent="0">
              <a:buNone/>
            </a:pPr>
            <a:r>
              <a:rPr lang="fr-FR" sz="29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fr-FR" sz="29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En octobre 2021, maintient des statuts sans virus sauvage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Si réussite = mettre en place le même projet dans une autre zone du CLÉ Santé Rive-Nord</a:t>
            </a:r>
          </a:p>
          <a:p>
            <a:pPr marL="457200" lvl="1" indent="0">
              <a:buNone/>
            </a:pPr>
            <a:r>
              <a:rPr lang="fr-FR" sz="29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  </a:t>
            </a:r>
            <a:r>
              <a:rPr lang="fr-FR" sz="29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Le projet a apporté des confirmations pour l’autre étape </a:t>
            </a:r>
          </a:p>
          <a:p>
            <a:pPr marL="1737360" lvl="8" indent="0">
              <a:buNone/>
            </a:pPr>
            <a:r>
              <a:rPr lang="fr-FR" sz="29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</a:t>
            </a:r>
            <a:r>
              <a:rPr lang="fr-FR" sz="4000" b="1" dirty="0">
                <a:solidFill>
                  <a:schemeClr val="accent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Objectifs atteints </a:t>
            </a:r>
            <a:r>
              <a:rPr lang="fr-FR" sz="4000" b="1" dirty="0">
                <a:solidFill>
                  <a:schemeClr val="accent6"/>
                </a:solidFill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</a:t>
            </a:r>
            <a:endParaRPr lang="fr-FR" sz="4000" b="1" dirty="0">
              <a:solidFill>
                <a:schemeClr val="accent6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2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1001</TotalTime>
  <Words>515</Words>
  <Application>Microsoft Office PowerPoint</Application>
  <PresentationFormat>Grand écran</PresentationFormat>
  <Paragraphs>81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Bookman Old Style</vt:lpstr>
      <vt:lpstr>Calibri</vt:lpstr>
      <vt:lpstr>Century Gothic</vt:lpstr>
      <vt:lpstr>Times New Roman</vt:lpstr>
      <vt:lpstr>Wingdings</vt:lpstr>
      <vt:lpstr>Wingdings 3</vt:lpstr>
      <vt:lpstr>Secteur</vt:lpstr>
      <vt:lpstr>   </vt:lpstr>
      <vt:lpstr>Projet mini-zone St-Alexis </vt:lpstr>
      <vt:lpstr> </vt:lpstr>
      <vt:lpstr>Voici la zone choisie </vt:lpstr>
      <vt:lpstr>                   Participation des sites</vt:lpstr>
      <vt:lpstr>Présentation PowerPoint</vt:lpstr>
      <vt:lpstr>Présentation PowerPoint</vt:lpstr>
      <vt:lpstr> Résumons </vt:lpstr>
      <vt:lpstr>Revenons aux Objectifs du projet</vt:lpstr>
      <vt:lpstr>Présentation PowerPoint</vt:lpstr>
      <vt:lpstr>Projet mini-zone St-Alexis (suite)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christian poirier</dc:creator>
  <cp:lastModifiedBy>Hélène Fecteau</cp:lastModifiedBy>
  <cp:revision>63</cp:revision>
  <dcterms:created xsi:type="dcterms:W3CDTF">2020-11-12T21:43:09Z</dcterms:created>
  <dcterms:modified xsi:type="dcterms:W3CDTF">2022-10-17T16:42:47Z</dcterms:modified>
</cp:coreProperties>
</file>