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4" r:id="rId3"/>
    <p:sldId id="265" r:id="rId4"/>
    <p:sldId id="316" r:id="rId5"/>
    <p:sldId id="317" r:id="rId6"/>
    <p:sldId id="266" r:id="rId7"/>
    <p:sldId id="267" r:id="rId8"/>
    <p:sldId id="268" r:id="rId9"/>
    <p:sldId id="269" r:id="rId10"/>
    <p:sldId id="270" r:id="rId11"/>
    <p:sldId id="315"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261" r:id="rId56"/>
    <p:sldId id="262" r:id="rId5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968"/>
    <a:srgbClr val="679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9" autoAdjust="0"/>
    <p:restoredTop sz="94660"/>
  </p:normalViewPr>
  <p:slideViewPr>
    <p:cSldViewPr>
      <p:cViewPr varScale="1">
        <p:scale>
          <a:sx n="114" d="100"/>
          <a:sy n="114" d="100"/>
        </p:scale>
        <p:origin x="187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userDrawn="1"/>
        </p:nvSpPr>
        <p:spPr>
          <a:xfrm>
            <a:off x="517875" y="0"/>
            <a:ext cx="2424430" cy="6858000"/>
          </a:xfrm>
          <a:prstGeom prst="rect">
            <a:avLst/>
          </a:prstGeom>
          <a:solidFill>
            <a:srgbClr val="6791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grpSp>
        <p:nvGrpSpPr>
          <p:cNvPr id="9" name="Groupe 8"/>
          <p:cNvGrpSpPr/>
          <p:nvPr userDrawn="1"/>
        </p:nvGrpSpPr>
        <p:grpSpPr>
          <a:xfrm>
            <a:off x="0" y="2489076"/>
            <a:ext cx="9144000" cy="723900"/>
            <a:chOff x="0" y="0"/>
            <a:chExt cx="9144632" cy="723900"/>
          </a:xfrm>
        </p:grpSpPr>
        <p:sp>
          <p:nvSpPr>
            <p:cNvPr id="10" name="Zone de texte 31"/>
            <p:cNvSpPr txBox="1"/>
            <p:nvPr/>
          </p:nvSpPr>
          <p:spPr>
            <a:xfrm>
              <a:off x="511728" y="0"/>
              <a:ext cx="2430780" cy="723900"/>
            </a:xfrm>
            <a:prstGeom prst="rect">
              <a:avLst/>
            </a:prstGeom>
            <a:solidFill>
              <a:srgbClr val="679146"/>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76200" algn="r" hangingPunct="0">
                <a:spcBef>
                  <a:spcPts val="0"/>
                </a:spcBef>
                <a:spcAft>
                  <a:spcPts val="0"/>
                </a:spcAft>
              </a:pPr>
              <a:endParaRPr lang="fr-CA" sz="1100" dirty="0">
                <a:effectLst/>
                <a:latin typeface="Arial"/>
                <a:ea typeface="Calibri"/>
                <a:cs typeface="Calibri"/>
              </a:endParaRPr>
            </a:p>
          </p:txBody>
        </p:sp>
        <p:sp>
          <p:nvSpPr>
            <p:cNvPr id="11" name="Zone de texte 288"/>
            <p:cNvSpPr txBox="1"/>
            <p:nvPr/>
          </p:nvSpPr>
          <p:spPr>
            <a:xfrm>
              <a:off x="2936147" y="0"/>
              <a:ext cx="6208485" cy="723900"/>
            </a:xfrm>
            <a:prstGeom prst="rect">
              <a:avLst/>
            </a:prstGeom>
            <a:solidFill>
              <a:srgbClr val="415968"/>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marR="0" algn="just" hangingPunct="0">
                <a:spcBef>
                  <a:spcPts val="0"/>
                </a:spcBef>
                <a:spcAft>
                  <a:spcPts val="0"/>
                </a:spcAft>
              </a:pPr>
              <a:endParaRPr lang="fr-CA" sz="2800" dirty="0">
                <a:solidFill>
                  <a:schemeClr val="bg1"/>
                </a:solidFill>
                <a:effectLst/>
                <a:latin typeface="Arial Narrow" panose="020B0606020202030204" pitchFamily="34" charset="0"/>
                <a:ea typeface="Calibri"/>
                <a:cs typeface="Calibri"/>
              </a:endParaRPr>
            </a:p>
          </p:txBody>
        </p:sp>
        <p:sp>
          <p:nvSpPr>
            <p:cNvPr id="12" name="Rectangle 11"/>
            <p:cNvSpPr/>
            <p:nvPr/>
          </p:nvSpPr>
          <p:spPr>
            <a:xfrm>
              <a:off x="0" y="0"/>
              <a:ext cx="511245" cy="723900"/>
            </a:xfrm>
            <a:prstGeom prst="rect">
              <a:avLst/>
            </a:prstGeom>
            <a:solidFill>
              <a:srgbClr val="4159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grpSp>
      <p:pic>
        <p:nvPicPr>
          <p:cNvPr id="14" name="Image 13"/>
          <p:cNvPicPr>
            <a:picLocks noChangeAspect="1"/>
          </p:cNvPicPr>
          <p:nvPr userDrawn="1"/>
        </p:nvPicPr>
        <p:blipFill rotWithShape="1">
          <a:blip r:embed="rId2">
            <a:extLst>
              <a:ext uri="{28A0092B-C50C-407E-A947-70E740481C1C}">
                <a14:useLocalDpi xmlns:a14="http://schemas.microsoft.com/office/drawing/2010/main" val="0"/>
              </a:ext>
            </a:extLst>
          </a:blip>
          <a:srcRect t="2458" b="8206"/>
          <a:stretch/>
        </p:blipFill>
        <p:spPr>
          <a:xfrm>
            <a:off x="7164288" y="6021287"/>
            <a:ext cx="1944216" cy="814297"/>
          </a:xfrm>
          <a:prstGeom prst="rect">
            <a:avLst/>
          </a:prstGeom>
        </p:spPr>
      </p:pic>
      <p:sp>
        <p:nvSpPr>
          <p:cNvPr id="2" name="Titre 1"/>
          <p:cNvSpPr>
            <a:spLocks noGrp="1"/>
          </p:cNvSpPr>
          <p:nvPr>
            <p:ph type="ctrTitle"/>
          </p:nvPr>
        </p:nvSpPr>
        <p:spPr>
          <a:xfrm>
            <a:off x="2942305" y="332657"/>
            <a:ext cx="6201695" cy="2016224"/>
          </a:xfrm>
          <a:noFill/>
        </p:spPr>
        <p:txBody>
          <a:bodyPr anchor="b"/>
          <a:lstStyle>
            <a:lvl1pPr algn="l">
              <a:defRPr>
                <a:solidFill>
                  <a:srgbClr val="415968"/>
                </a:solidFill>
              </a:defRPr>
            </a:lvl1pPr>
          </a:lstStyle>
          <a:p>
            <a:r>
              <a:rPr lang="fr-FR" dirty="0"/>
              <a:t>Modifiez le style du titre</a:t>
            </a:r>
            <a:endParaRPr lang="fr-CA" dirty="0"/>
          </a:p>
        </p:txBody>
      </p:sp>
      <p:sp>
        <p:nvSpPr>
          <p:cNvPr id="3" name="Sous-titre 2"/>
          <p:cNvSpPr>
            <a:spLocks noGrp="1"/>
          </p:cNvSpPr>
          <p:nvPr>
            <p:ph type="subTitle" idx="1" hasCustomPrompt="1"/>
          </p:nvPr>
        </p:nvSpPr>
        <p:spPr>
          <a:xfrm>
            <a:off x="2939657" y="2489076"/>
            <a:ext cx="6204343" cy="723900"/>
          </a:xfrm>
        </p:spPr>
        <p:txBody>
          <a:bodyPr anchor="ctr">
            <a:noAutofit/>
          </a:bodyPr>
          <a:lstStyle>
            <a:lvl1pPr marL="57150" marR="0" indent="0" algn="just" defTabSz="914400" rtl="0" eaLnBrk="1" latinLnBrk="0" hangingPunct="0">
              <a:spcBef>
                <a:spcPts val="0"/>
              </a:spcBef>
              <a:spcAft>
                <a:spcPts val="0"/>
              </a:spcAft>
              <a:buClr>
                <a:srgbClr val="679146"/>
              </a:buClr>
              <a:buFont typeface="Wingdings" panose="05000000000000000000" pitchFamily="2" charset="2"/>
              <a:buNone/>
              <a:defRPr lang="fr-CA" sz="2800" kern="1200" dirty="0">
                <a:solidFill>
                  <a:schemeClr val="bg1"/>
                </a:solidFill>
                <a:latin typeface="Arial Narrow" panose="020B0606020202030204" pitchFamily="34" charset="0"/>
                <a:ea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Auteur</a:t>
            </a:r>
            <a:endParaRPr lang="fr-CA" dirty="0"/>
          </a:p>
        </p:txBody>
      </p:sp>
      <p:pic>
        <p:nvPicPr>
          <p:cNvPr id="5" name="Imag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19330" b="34384"/>
          <a:stretch/>
        </p:blipFill>
        <p:spPr>
          <a:xfrm>
            <a:off x="0" y="3212976"/>
            <a:ext cx="9151524" cy="2811083"/>
          </a:xfrm>
          <a:prstGeom prst="rect">
            <a:avLst/>
          </a:prstGeom>
        </p:spPr>
      </p:pic>
    </p:spTree>
    <p:extLst>
      <p:ext uri="{BB962C8B-B14F-4D97-AF65-F5344CB8AC3E}">
        <p14:creationId xmlns:p14="http://schemas.microsoft.com/office/powerpoint/2010/main" val="375209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8147248" cy="922114"/>
          </a:xfrm>
        </p:spPr>
        <p:txBody>
          <a:bodyPr/>
          <a:lstStyle/>
          <a:p>
            <a:r>
              <a:rPr lang="fr-FR" dirty="0"/>
              <a:t>Modifiez le style du titre</a:t>
            </a:r>
            <a:endParaRPr lang="fr-CA" dirty="0"/>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141188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hasCustomPrompt="1"/>
          </p:nvPr>
        </p:nvSpPr>
        <p:spPr>
          <a:xfrm>
            <a:off x="2436331" y="2767534"/>
            <a:ext cx="6707669" cy="922114"/>
          </a:xfrm>
          <a:noFill/>
        </p:spPr>
        <p:txBody>
          <a:bodyPr/>
          <a:lstStyle>
            <a:lvl1pPr>
              <a:defRPr>
                <a:ln>
                  <a:noFill/>
                </a:ln>
                <a:solidFill>
                  <a:srgbClr val="415968"/>
                </a:solidFill>
              </a:defRPr>
            </a:lvl1pPr>
          </a:lstStyle>
          <a:p>
            <a:r>
              <a:rPr lang="fr-FR" dirty="0"/>
              <a:t>Division de section</a:t>
            </a:r>
            <a:endParaRPr lang="fr-CA" dirty="0"/>
          </a:p>
        </p:txBody>
      </p:sp>
      <p:sp>
        <p:nvSpPr>
          <p:cNvPr id="5" name="Zone de texte 1"/>
          <p:cNvSpPr txBox="1"/>
          <p:nvPr userDrawn="1"/>
        </p:nvSpPr>
        <p:spPr>
          <a:xfrm>
            <a:off x="-15294" y="-3836"/>
            <a:ext cx="2427054" cy="939940"/>
          </a:xfrm>
          <a:prstGeom prst="rect">
            <a:avLst/>
          </a:prstGeom>
          <a:solidFill>
            <a:srgbClr val="679146"/>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76200" algn="r" hangingPunct="0">
              <a:spcBef>
                <a:spcPts val="0"/>
              </a:spcBef>
              <a:spcAft>
                <a:spcPts val="0"/>
              </a:spcAft>
            </a:pPr>
            <a:endParaRPr lang="fr-CA" sz="1100" dirty="0">
              <a:effectLst/>
              <a:latin typeface="Arial"/>
              <a:ea typeface="Calibri"/>
              <a:cs typeface="Calibri"/>
            </a:endParaRPr>
          </a:p>
        </p:txBody>
      </p:sp>
      <p:sp>
        <p:nvSpPr>
          <p:cNvPr id="6" name="Zone de texte 2"/>
          <p:cNvSpPr txBox="1"/>
          <p:nvPr userDrawn="1"/>
        </p:nvSpPr>
        <p:spPr>
          <a:xfrm>
            <a:off x="2411760" y="0"/>
            <a:ext cx="6732240" cy="936104"/>
          </a:xfrm>
          <a:prstGeom prst="rect">
            <a:avLst/>
          </a:prstGeom>
          <a:solidFill>
            <a:srgbClr val="415968"/>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marR="0" algn="just" hangingPunct="0">
              <a:spcBef>
                <a:spcPts val="0"/>
              </a:spcBef>
              <a:spcAft>
                <a:spcPts val="0"/>
              </a:spcAft>
            </a:pPr>
            <a:endParaRPr lang="fr-CA" sz="1100" dirty="0">
              <a:effectLst/>
              <a:latin typeface="Arial"/>
              <a:ea typeface="Calibri"/>
              <a:cs typeface="Calibri"/>
            </a:endParaRPr>
          </a:p>
        </p:txBody>
      </p:sp>
      <p:pic>
        <p:nvPicPr>
          <p:cNvPr id="11" name="Espace réservé du contenu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7248" y="6351448"/>
            <a:ext cx="1196752" cy="533936"/>
          </a:xfrm>
          <a:prstGeom prst="rect">
            <a:avLst/>
          </a:prstGeom>
        </p:spPr>
      </p:pic>
      <p:pic>
        <p:nvPicPr>
          <p:cNvPr id="4" name="Imag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42124" r="30809"/>
          <a:stretch/>
        </p:blipFill>
        <p:spPr>
          <a:xfrm>
            <a:off x="-15294" y="939940"/>
            <a:ext cx="2427054" cy="5918060"/>
          </a:xfrm>
          <a:prstGeom prst="rect">
            <a:avLst/>
          </a:prstGeom>
        </p:spPr>
      </p:pic>
    </p:spTree>
    <p:extLst>
      <p:ext uri="{BB962C8B-B14F-4D97-AF65-F5344CB8AC3E}">
        <p14:creationId xmlns:p14="http://schemas.microsoft.com/office/powerpoint/2010/main" val="222577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8147248" cy="922114"/>
          </a:xfrm>
        </p:spPr>
        <p:txBody>
          <a:bodyPr/>
          <a:lstStyle/>
          <a:p>
            <a:r>
              <a:rPr lang="fr-FR" dirty="0"/>
              <a:t>Modifiez le style du titre</a:t>
            </a:r>
            <a:endParaRPr lang="fr-CA" dirty="0"/>
          </a:p>
        </p:txBody>
      </p:sp>
      <p:sp>
        <p:nvSpPr>
          <p:cNvPr id="3" name="Espace réservé du contenu 2"/>
          <p:cNvSpPr>
            <a:spLocks noGrp="1"/>
          </p:cNvSpPr>
          <p:nvPr>
            <p:ph sz="half" idx="1"/>
          </p:nvPr>
        </p:nvSpPr>
        <p:spPr>
          <a:xfrm>
            <a:off x="611560" y="1600200"/>
            <a:ext cx="3884240" cy="48531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802560" y="1600200"/>
            <a:ext cx="3884240" cy="48531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15452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8147248" cy="922114"/>
          </a:xfrm>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611560" y="1535113"/>
            <a:ext cx="3885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611560" y="2174874"/>
            <a:ext cx="3885828" cy="42784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799446" y="1535113"/>
            <a:ext cx="38873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799446" y="2174874"/>
            <a:ext cx="3887354" cy="42784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52469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8147248" cy="922114"/>
          </a:xfrm>
        </p:spPr>
        <p:txBody>
          <a:bodyPr/>
          <a:lstStyle/>
          <a:p>
            <a:r>
              <a:rPr lang="fr-FR"/>
              <a:t>Modifiez le style du titre</a:t>
            </a:r>
            <a:endParaRPr lang="fr-CA"/>
          </a:p>
        </p:txBody>
      </p:sp>
    </p:spTree>
    <p:extLst>
      <p:ext uri="{BB962C8B-B14F-4D97-AF65-F5344CB8AC3E}">
        <p14:creationId xmlns:p14="http://schemas.microsoft.com/office/powerpoint/2010/main" val="215144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86136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11560" y="1412776"/>
            <a:ext cx="8075240" cy="504056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pic>
        <p:nvPicPr>
          <p:cNvPr id="7" name="Espace réservé du contenu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47248" y="6351448"/>
            <a:ext cx="1196752" cy="533936"/>
          </a:xfrm>
          <a:prstGeom prst="rect">
            <a:avLst/>
          </a:prstGeom>
        </p:spPr>
      </p:pic>
      <p:sp>
        <p:nvSpPr>
          <p:cNvPr id="8" name="Rectangle 7"/>
          <p:cNvSpPr/>
          <p:nvPr userDrawn="1"/>
        </p:nvSpPr>
        <p:spPr>
          <a:xfrm>
            <a:off x="0" y="260648"/>
            <a:ext cx="511210" cy="936104"/>
          </a:xfrm>
          <a:prstGeom prst="rect">
            <a:avLst/>
          </a:prstGeom>
          <a:solidFill>
            <a:srgbClr val="4159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9" name="Rectangle 8"/>
          <p:cNvSpPr/>
          <p:nvPr userDrawn="1"/>
        </p:nvSpPr>
        <p:spPr>
          <a:xfrm>
            <a:off x="251520" y="0"/>
            <a:ext cx="309709" cy="6858000"/>
          </a:xfrm>
          <a:prstGeom prst="rect">
            <a:avLst/>
          </a:prstGeom>
          <a:solidFill>
            <a:srgbClr val="6791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pic>
        <p:nvPicPr>
          <p:cNvPr id="11" name="Image 10"/>
          <p:cNvPicPr>
            <a:picLocks noChangeAspect="1"/>
          </p:cNvPicPr>
          <p:nvPr userDrawn="1"/>
        </p:nvPicPr>
        <p:blipFill rotWithShape="1">
          <a:blip r:embed="rId10" cstate="print">
            <a:extLst>
              <a:ext uri="{28A0092B-C50C-407E-A947-70E740481C1C}">
                <a14:useLocalDpi xmlns:a14="http://schemas.microsoft.com/office/drawing/2010/main" val="0"/>
              </a:ext>
            </a:extLst>
          </a:blip>
          <a:srcRect l="42124" r="23800"/>
          <a:stretch/>
        </p:blipFill>
        <p:spPr>
          <a:xfrm flipH="1">
            <a:off x="8660679" y="273409"/>
            <a:ext cx="483321" cy="923343"/>
          </a:xfrm>
          <a:prstGeom prst="rect">
            <a:avLst/>
          </a:prstGeom>
        </p:spPr>
      </p:pic>
      <p:sp>
        <p:nvSpPr>
          <p:cNvPr id="2" name="Espace réservé du titre 1"/>
          <p:cNvSpPr>
            <a:spLocks noGrp="1"/>
          </p:cNvSpPr>
          <p:nvPr>
            <p:ph type="title"/>
          </p:nvPr>
        </p:nvSpPr>
        <p:spPr>
          <a:xfrm>
            <a:off x="561228" y="274638"/>
            <a:ext cx="8125571" cy="922114"/>
          </a:xfrm>
          <a:prstGeom prst="rect">
            <a:avLst/>
          </a:prstGeom>
          <a:solidFill>
            <a:srgbClr val="415968"/>
          </a:solidFill>
        </p:spPr>
        <p:txBody>
          <a:bodyPr vert="horz" lIns="91440" tIns="45720" rIns="91440" bIns="45720" rtlCol="0" anchor="ctr">
            <a:normAutofit/>
          </a:bodyPr>
          <a:lstStyle/>
          <a:p>
            <a:r>
              <a:rPr lang="fr-FR" dirty="0"/>
              <a:t>Modifiez le style du titre</a:t>
            </a:r>
            <a:endParaRPr lang="fr-CA" dirty="0"/>
          </a:p>
        </p:txBody>
      </p:sp>
    </p:spTree>
    <p:extLst>
      <p:ext uri="{BB962C8B-B14F-4D97-AF65-F5344CB8AC3E}">
        <p14:creationId xmlns:p14="http://schemas.microsoft.com/office/powerpoint/2010/main" val="136603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ln>
            <a:solidFill>
              <a:srgbClr val="415968"/>
            </a:solidFill>
          </a:ln>
          <a:solidFill>
            <a:schemeClr val="bg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Clr>
          <a:srgbClr val="679146"/>
        </a:buClr>
        <a:buFont typeface="Wingdings" panose="05000000000000000000" pitchFamily="2" charset="2"/>
        <a:buChar char="§"/>
        <a:defRPr sz="3200" kern="1200">
          <a:solidFill>
            <a:srgbClr val="415968"/>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679146"/>
        </a:buClr>
        <a:buFont typeface="Wingdings" panose="05000000000000000000" pitchFamily="2" charset="2"/>
        <a:buChar char="§"/>
        <a:defRPr sz="2800" kern="1200">
          <a:solidFill>
            <a:srgbClr val="415968"/>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679146"/>
        </a:buClr>
        <a:buFont typeface="Wingdings" panose="05000000000000000000" pitchFamily="2" charset="2"/>
        <a:buChar char="§"/>
        <a:defRPr sz="2400" kern="1200">
          <a:solidFill>
            <a:srgbClr val="415968"/>
          </a:solidFill>
          <a:latin typeface="Arial Narrow" panose="020B0606020202030204" pitchFamily="34" charset="0"/>
          <a:ea typeface="+mn-ea"/>
          <a:cs typeface="+mn-cs"/>
        </a:defRPr>
      </a:lvl3pPr>
      <a:lvl4pPr marL="1600200" indent="-228600" algn="l" defTabSz="914400" rtl="0" eaLnBrk="1" latinLnBrk="0" hangingPunct="1">
        <a:spcBef>
          <a:spcPct val="20000"/>
        </a:spcBef>
        <a:buClr>
          <a:srgbClr val="679146"/>
        </a:buClr>
        <a:buFont typeface="Wingdings" panose="05000000000000000000" pitchFamily="2" charset="2"/>
        <a:buChar char="§"/>
        <a:defRPr sz="2000" kern="1200">
          <a:solidFill>
            <a:srgbClr val="415968"/>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679146"/>
        </a:buClr>
        <a:buFont typeface="Wingdings" panose="05000000000000000000" pitchFamily="2" charset="2"/>
        <a:buChar char="§"/>
        <a:defRPr sz="2000" kern="1200">
          <a:solidFill>
            <a:srgbClr val="415968"/>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Nzotu_gtofQ?feature=oembed" TargetMode="External"/><Relationship Id="rId4" Type="http://schemas.openxmlformats.org/officeDocument/2006/relationships/hyperlink" Target="https://www.youtube.com/watch?v=Nzotu_gtofQ"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WnHHpMpmsRU?feature=oembed" TargetMode="External"/><Relationship Id="rId4" Type="http://schemas.openxmlformats.org/officeDocument/2006/relationships/hyperlink" Target="https://www.youtube.com/watch?v=WnHHpMpmsRU"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Biosécurité à la ferme</a:t>
            </a:r>
          </a:p>
        </p:txBody>
      </p:sp>
      <p:sp>
        <p:nvSpPr>
          <p:cNvPr id="3" name="Sous-titre 2"/>
          <p:cNvSpPr>
            <a:spLocks noGrp="1"/>
          </p:cNvSpPr>
          <p:nvPr>
            <p:ph type="subTitle" idx="1"/>
          </p:nvPr>
        </p:nvSpPr>
        <p:spPr/>
        <p:txBody>
          <a:bodyPr/>
          <a:lstStyle/>
          <a:p>
            <a:r>
              <a:rPr lang="fr-CA" dirty="0"/>
              <a:t>Marie-Claude Poulin DMV DA</a:t>
            </a:r>
          </a:p>
        </p:txBody>
      </p:sp>
      <p:sp>
        <p:nvSpPr>
          <p:cNvPr id="5" name="Rectangle 4"/>
          <p:cNvSpPr/>
          <p:nvPr/>
        </p:nvSpPr>
        <p:spPr>
          <a:xfrm>
            <a:off x="539552" y="2492896"/>
            <a:ext cx="235951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latin typeface="Arial Narrow" panose="020B0606020202030204" pitchFamily="34" charset="0"/>
              </a:rPr>
              <a:t>16 novembre 2020</a:t>
            </a:r>
          </a:p>
        </p:txBody>
      </p:sp>
    </p:spTree>
    <p:extLst>
      <p:ext uri="{BB962C8B-B14F-4D97-AF65-F5344CB8AC3E}">
        <p14:creationId xmlns:p14="http://schemas.microsoft.com/office/powerpoint/2010/main" val="170334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99392"/>
            <a:ext cx="7239000" cy="1143000"/>
          </a:xfrm>
        </p:spPr>
        <p:txBody>
          <a:bodyPr/>
          <a:lstStyle/>
          <a:p>
            <a:r>
              <a:rPr lang="fr-CA" dirty="0"/>
              <a:t>Rapport et statistiques</a:t>
            </a:r>
          </a:p>
        </p:txBody>
      </p:sp>
      <p:pic>
        <p:nvPicPr>
          <p:cNvPr id="8" name="Picture 7"/>
          <p:cNvPicPr>
            <a:picLocks noChangeAspect="1"/>
          </p:cNvPicPr>
          <p:nvPr/>
        </p:nvPicPr>
        <p:blipFill>
          <a:blip r:embed="rId2"/>
          <a:stretch>
            <a:fillRect/>
          </a:stretch>
        </p:blipFill>
        <p:spPr>
          <a:xfrm>
            <a:off x="1619672" y="5215281"/>
            <a:ext cx="5665300" cy="1164513"/>
          </a:xfrm>
          <a:prstGeom prst="rect">
            <a:avLst/>
          </a:prstGeom>
        </p:spPr>
      </p:pic>
      <p:pic>
        <p:nvPicPr>
          <p:cNvPr id="3" name="Espace réservé du contenu 2"/>
          <p:cNvPicPr>
            <a:picLocks noGrp="1" noChangeAspect="1"/>
          </p:cNvPicPr>
          <p:nvPr>
            <p:ph idx="1"/>
          </p:nvPr>
        </p:nvPicPr>
        <p:blipFill>
          <a:blip r:embed="rId3"/>
          <a:stretch>
            <a:fillRect/>
          </a:stretch>
        </p:blipFill>
        <p:spPr>
          <a:xfrm>
            <a:off x="1043608" y="1700808"/>
            <a:ext cx="6506034" cy="3122896"/>
          </a:xfrm>
          <a:prstGeom prst="rect">
            <a:avLst/>
          </a:prstGeom>
        </p:spPr>
      </p:pic>
    </p:spTree>
    <p:extLst>
      <p:ext uri="{BB962C8B-B14F-4D97-AF65-F5344CB8AC3E}">
        <p14:creationId xmlns:p14="http://schemas.microsoft.com/office/powerpoint/2010/main" val="410945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dirty="0"/>
              <a:t>3. </a:t>
            </a:r>
            <a:r>
              <a:rPr lang="en-CA" dirty="0" err="1"/>
              <a:t>Interprétation</a:t>
            </a:r>
            <a:r>
              <a:rPr lang="en-CA" dirty="0"/>
              <a:t> des </a:t>
            </a:r>
            <a:br>
              <a:rPr lang="en-CA" dirty="0"/>
            </a:br>
            <a:r>
              <a:rPr lang="en-CA" dirty="0" err="1"/>
              <a:t>différentes</a:t>
            </a:r>
            <a:r>
              <a:rPr lang="en-CA" dirty="0"/>
              <a:t> questions</a:t>
            </a:r>
            <a:br>
              <a:rPr lang="en-CA" dirty="0"/>
            </a:br>
            <a:endParaRPr lang="fr-CA" dirty="0"/>
          </a:p>
        </p:txBody>
      </p:sp>
    </p:spTree>
    <p:extLst>
      <p:ext uri="{BB962C8B-B14F-4D97-AF65-F5344CB8AC3E}">
        <p14:creationId xmlns:p14="http://schemas.microsoft.com/office/powerpoint/2010/main" val="285823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237990098"/>
              </p:ext>
            </p:extLst>
          </p:nvPr>
        </p:nvGraphicFramePr>
        <p:xfrm>
          <a:off x="827584" y="170080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entrants et </a:t>
                      </a:r>
                      <a:r>
                        <a:rPr lang="en-CA" sz="1600" b="1" i="0" u="none" strike="noStrike" dirty="0" err="1">
                          <a:solidFill>
                            <a:srgbClr val="000000"/>
                          </a:solidFill>
                          <a:effectLst/>
                          <a:latin typeface="Calibri" panose="020F0502020204030204" pitchFamily="34" charset="0"/>
                        </a:rPr>
                        <a:t>semence</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Q01.  Le statut sanitaire de chaque source d'animaux qui entre dans le bâtiment est vérifié par le propriétaire des animaux ou le vétérinaire. (P–100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5328592" cy="3245140"/>
          </a:xfrm>
        </p:spPr>
        <p:txBody>
          <a:bodyPr>
            <a:normAutofit fontScale="70000" lnSpcReduction="20000"/>
          </a:bodyPr>
          <a:lstStyle/>
          <a:p>
            <a:r>
              <a:rPr lang="fr-CA" b="1" dirty="0">
                <a:solidFill>
                  <a:srgbClr val="92D050"/>
                </a:solidFill>
              </a:rPr>
              <a:t>OUI</a:t>
            </a:r>
          </a:p>
          <a:p>
            <a:pPr lvl="1"/>
            <a:r>
              <a:rPr lang="fr-CA" dirty="0">
                <a:solidFill>
                  <a:schemeClr val="tx1">
                    <a:lumMod val="65000"/>
                    <a:lumOff val="35000"/>
                  </a:schemeClr>
                </a:solidFill>
              </a:rPr>
              <a:t>Attestation sanitaire écrite OU</a:t>
            </a:r>
          </a:p>
          <a:p>
            <a:pPr lvl="1"/>
            <a:r>
              <a:rPr lang="fr-FR" dirty="0">
                <a:solidFill>
                  <a:schemeClr val="tx1">
                    <a:lumMod val="65000"/>
                    <a:lumOff val="35000"/>
                  </a:schemeClr>
                </a:solidFill>
              </a:rPr>
              <a:t>Copie récente des résultats de tests effectués</a:t>
            </a:r>
          </a:p>
          <a:p>
            <a:pPr lvl="1"/>
            <a:r>
              <a:rPr lang="fr-CA" dirty="0"/>
              <a:t>Fréquence:</a:t>
            </a:r>
          </a:p>
          <a:p>
            <a:pPr lvl="2"/>
            <a:r>
              <a:rPr lang="fr-CA" dirty="0" err="1">
                <a:solidFill>
                  <a:schemeClr val="tx1">
                    <a:lumMod val="65000"/>
                    <a:lumOff val="35000"/>
                  </a:schemeClr>
                </a:solidFill>
              </a:rPr>
              <a:t>Cochettes</a:t>
            </a:r>
            <a:r>
              <a:rPr lang="fr-CA" dirty="0">
                <a:solidFill>
                  <a:schemeClr val="tx1">
                    <a:lumMod val="65000"/>
                    <a:lumOff val="35000"/>
                  </a:schemeClr>
                </a:solidFill>
              </a:rPr>
              <a:t>:  à chaque entrée</a:t>
            </a:r>
          </a:p>
          <a:p>
            <a:pPr lvl="2"/>
            <a:r>
              <a:rPr lang="fr-CA" dirty="0">
                <a:solidFill>
                  <a:schemeClr val="tx1">
                    <a:lumMod val="65000"/>
                    <a:lumOff val="35000"/>
                  </a:schemeClr>
                </a:solidFill>
              </a:rPr>
              <a:t>Pouponnière ou finition: minimalement une fois/année</a:t>
            </a:r>
          </a:p>
          <a:p>
            <a:r>
              <a:rPr lang="fr-CA" b="1" dirty="0">
                <a:solidFill>
                  <a:srgbClr val="FFFF00"/>
                </a:solidFill>
              </a:rPr>
              <a:t>PARTIEL</a:t>
            </a:r>
          </a:p>
          <a:p>
            <a:pPr lvl="1"/>
            <a:r>
              <a:rPr lang="fr-CA" dirty="0"/>
              <a:t>Vérification </a:t>
            </a:r>
            <a:r>
              <a:rPr lang="fr-CA" dirty="0">
                <a:solidFill>
                  <a:schemeClr val="tx1">
                    <a:lumMod val="65000"/>
                    <a:lumOff val="35000"/>
                  </a:schemeClr>
                </a:solidFill>
              </a:rPr>
              <a:t>verbale</a:t>
            </a:r>
            <a:endParaRPr lang="fr-CA" b="1" dirty="0">
              <a:solidFill>
                <a:srgbClr val="FF0000"/>
              </a:solidFill>
            </a:endParaRPr>
          </a:p>
          <a:p>
            <a:r>
              <a:rPr lang="fr-CA" b="1" dirty="0">
                <a:solidFill>
                  <a:srgbClr val="FF0000"/>
                </a:solidFill>
              </a:rPr>
              <a:t>NON</a:t>
            </a:r>
          </a:p>
          <a:p>
            <a:pPr lvl="1"/>
            <a:r>
              <a:rPr lang="fr-CA" dirty="0">
                <a:solidFill>
                  <a:schemeClr val="tx1">
                    <a:lumMod val="65000"/>
                    <a:lumOff val="35000"/>
                  </a:schemeClr>
                </a:solidFill>
              </a:rPr>
              <a:t>Aucune vérification</a:t>
            </a:r>
          </a:p>
          <a:p>
            <a:pPr lvl="1"/>
            <a:r>
              <a:rPr lang="fr-CA" dirty="0">
                <a:solidFill>
                  <a:schemeClr val="tx1">
                    <a:lumMod val="65000"/>
                    <a:lumOff val="35000"/>
                  </a:schemeClr>
                </a:solidFill>
              </a:rPr>
              <a:t>Vérification moins fréquente que suggérée</a:t>
            </a:r>
          </a:p>
          <a:p>
            <a:pPr lvl="1"/>
            <a:endParaRPr lang="fr-CA" b="1" dirty="0">
              <a:solidFill>
                <a:srgbClr val="FFFF00"/>
              </a:solidFill>
            </a:endParaRPr>
          </a:p>
          <a:p>
            <a:pPr marL="292608" lvl="1" indent="0">
              <a:buNone/>
            </a:pPr>
            <a:endParaRPr lang="fr-CA" dirty="0">
              <a:solidFill>
                <a:schemeClr val="tx1">
                  <a:lumMod val="65000"/>
                  <a:lumOff val="35000"/>
                </a:schemeClr>
              </a:solidFill>
            </a:endParaRPr>
          </a:p>
          <a:p>
            <a:endParaRPr lang="fr-CA" b="1" dirty="0">
              <a:solidFill>
                <a:srgbClr val="FFFF00"/>
              </a:solidFill>
            </a:endParaRPr>
          </a:p>
          <a:p>
            <a:pPr lvl="1"/>
            <a:endParaRPr lang="fr-CA" b="1" dirty="0">
              <a:solidFill>
                <a:srgbClr val="FFFF00"/>
              </a:solidFill>
            </a:endParaRPr>
          </a:p>
          <a:p>
            <a:pPr marL="292608" lvl="1" indent="0">
              <a:buNone/>
            </a:pPr>
            <a:endParaRPr lang="fr-CA" dirty="0">
              <a:solidFill>
                <a:schemeClr val="tx1"/>
              </a:solidFill>
            </a:endParaRPr>
          </a:p>
        </p:txBody>
      </p:sp>
      <p:sp>
        <p:nvSpPr>
          <p:cNvPr id="8" name="Speech Bubble: Rectangle 7"/>
          <p:cNvSpPr/>
          <p:nvPr/>
        </p:nvSpPr>
        <p:spPr>
          <a:xfrm>
            <a:off x="1763688" y="2774705"/>
            <a:ext cx="2376264" cy="427268"/>
          </a:xfrm>
          <a:prstGeom prst="wedgeRectCallout">
            <a:avLst>
              <a:gd name="adj1" fmla="val -74070"/>
              <a:gd name="adj2" fmla="val -46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t>I vs P</a:t>
            </a:r>
          </a:p>
          <a:p>
            <a:pPr algn="ctr"/>
            <a:r>
              <a:rPr lang="fr-CA" sz="1200" dirty="0"/>
              <a:t>Pointage Maximum</a:t>
            </a:r>
          </a:p>
        </p:txBody>
      </p:sp>
      <p:pic>
        <p:nvPicPr>
          <p:cNvPr id="2" name="Picture 1"/>
          <p:cNvPicPr>
            <a:picLocks noChangeAspect="1"/>
          </p:cNvPicPr>
          <p:nvPr/>
        </p:nvPicPr>
        <p:blipFill>
          <a:blip r:embed="rId2"/>
          <a:stretch>
            <a:fillRect/>
          </a:stretch>
        </p:blipFill>
        <p:spPr>
          <a:xfrm>
            <a:off x="6300192" y="3978278"/>
            <a:ext cx="2562225" cy="1704975"/>
          </a:xfrm>
          <a:prstGeom prst="rect">
            <a:avLst/>
          </a:prstGeom>
        </p:spPr>
      </p:pic>
    </p:spTree>
    <p:extLst>
      <p:ext uri="{BB962C8B-B14F-4D97-AF65-F5344CB8AC3E}">
        <p14:creationId xmlns:p14="http://schemas.microsoft.com/office/powerpoint/2010/main" val="4164225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60844565"/>
              </p:ext>
            </p:extLst>
          </p:nvPr>
        </p:nvGraphicFramePr>
        <p:xfrm>
          <a:off x="827584" y="1772816"/>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entrants et </a:t>
                      </a:r>
                      <a:r>
                        <a:rPr lang="en-CA" sz="1600" b="1" i="0" u="none" strike="noStrike" dirty="0" err="1">
                          <a:solidFill>
                            <a:srgbClr val="000000"/>
                          </a:solidFill>
                          <a:effectLst/>
                          <a:latin typeface="Calibri" panose="020F0502020204030204" pitchFamily="34" charset="0"/>
                        </a:rPr>
                        <a:t>semence</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Q02.  Les animaux qui entrent dans le troupeau proviennent de deux (2) sources d'approvisionnement et moins. (P–20 pts)</a:t>
                      </a:r>
                    </a:p>
                    <a:p>
                      <a:pPr algn="l" fontAlgn="ctr"/>
                      <a:endParaRPr lang="fr-FR"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6984776" cy="3245140"/>
          </a:xfrm>
        </p:spPr>
        <p:txBody>
          <a:bodyPr>
            <a:normAutofit/>
          </a:bodyPr>
          <a:lstStyle/>
          <a:p>
            <a:r>
              <a:rPr lang="fr-CA" b="1" dirty="0">
                <a:solidFill>
                  <a:srgbClr val="92D050"/>
                </a:solidFill>
              </a:rPr>
              <a:t>OUI</a:t>
            </a:r>
          </a:p>
          <a:p>
            <a:pPr lvl="1"/>
            <a:r>
              <a:rPr lang="en-CA" dirty="0">
                <a:solidFill>
                  <a:schemeClr val="tx1">
                    <a:lumMod val="65000"/>
                    <a:lumOff val="35000"/>
                  </a:schemeClr>
                </a:solidFill>
              </a:rPr>
              <a:t>1 </a:t>
            </a:r>
            <a:r>
              <a:rPr lang="en-CA" dirty="0" err="1">
                <a:solidFill>
                  <a:schemeClr val="tx1">
                    <a:lumMod val="65000"/>
                    <a:lumOff val="35000"/>
                  </a:schemeClr>
                </a:solidFill>
              </a:rPr>
              <a:t>seul</a:t>
            </a:r>
            <a:r>
              <a:rPr lang="en-CA" dirty="0">
                <a:solidFill>
                  <a:schemeClr val="tx1">
                    <a:lumMod val="65000"/>
                    <a:lumOff val="35000"/>
                  </a:schemeClr>
                </a:solidFill>
              </a:rPr>
              <a:t> </a:t>
            </a:r>
            <a:r>
              <a:rPr lang="en-CA" dirty="0" err="1">
                <a:solidFill>
                  <a:schemeClr val="tx1">
                    <a:lumMod val="65000"/>
                    <a:lumOff val="35000"/>
                  </a:schemeClr>
                </a:solidFill>
              </a:rPr>
              <a:t>fournisseur</a:t>
            </a:r>
            <a:endParaRPr lang="fr-CA" dirty="0">
              <a:solidFill>
                <a:schemeClr val="tx1">
                  <a:lumMod val="65000"/>
                  <a:lumOff val="35000"/>
                </a:schemeClr>
              </a:solidFill>
            </a:endParaRPr>
          </a:p>
          <a:p>
            <a:r>
              <a:rPr lang="fr-CA" b="1" dirty="0">
                <a:solidFill>
                  <a:srgbClr val="FFFF00"/>
                </a:solidFill>
              </a:rPr>
              <a:t>PARTIEL</a:t>
            </a:r>
          </a:p>
          <a:p>
            <a:pPr lvl="1"/>
            <a:r>
              <a:rPr lang="fr-CA" dirty="0"/>
              <a:t>2 fournisseurs</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3 fournisseurs ou plus</a:t>
            </a:r>
          </a:p>
          <a:p>
            <a:pPr lvl="1"/>
            <a:endParaRPr lang="fr-CA" b="1" dirty="0">
              <a:solidFill>
                <a:srgbClr val="FFFF00"/>
              </a:solidFill>
            </a:endParaRPr>
          </a:p>
          <a:p>
            <a:pPr marL="292608" lvl="1" indent="0">
              <a:buNone/>
            </a:pPr>
            <a:endParaRPr lang="fr-CA" dirty="0">
              <a:solidFill>
                <a:schemeClr val="tx1"/>
              </a:solidFill>
            </a:endParaRPr>
          </a:p>
        </p:txBody>
      </p:sp>
    </p:spTree>
    <p:extLst>
      <p:ext uri="{BB962C8B-B14F-4D97-AF65-F5344CB8AC3E}">
        <p14:creationId xmlns:p14="http://schemas.microsoft.com/office/powerpoint/2010/main" val="241246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741633119"/>
              </p:ext>
            </p:extLst>
          </p:nvPr>
        </p:nvGraphicFramePr>
        <p:xfrm>
          <a:off x="755576"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entrants et </a:t>
                      </a:r>
                      <a:r>
                        <a:rPr lang="en-CA" sz="1600" b="1" i="0" u="none" strike="noStrike" dirty="0" err="1">
                          <a:solidFill>
                            <a:srgbClr val="000000"/>
                          </a:solidFill>
                          <a:effectLst/>
                          <a:latin typeface="Calibri" panose="020F0502020204030204" pitchFamily="34" charset="0"/>
                        </a:rPr>
                        <a:t>semence</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Q03.  Les véhicules utilisés pour la livraison des animaux sur le site d'élevage sont dédiés au transport de reproducteurs ou de porcelets. (P–100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755576" y="3208196"/>
            <a:ext cx="4680520"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Véhicules</a:t>
            </a:r>
            <a:r>
              <a:rPr lang="en-CA" dirty="0">
                <a:solidFill>
                  <a:schemeClr val="tx1">
                    <a:lumMod val="65000"/>
                    <a:lumOff val="35000"/>
                  </a:schemeClr>
                </a:solidFill>
              </a:rPr>
              <a:t> </a:t>
            </a:r>
            <a:r>
              <a:rPr lang="fr-CA" dirty="0">
                <a:solidFill>
                  <a:schemeClr val="tx1">
                    <a:lumMod val="65000"/>
                    <a:lumOff val="35000"/>
                  </a:schemeClr>
                </a:solidFill>
              </a:rPr>
              <a:t>dédiés</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Véhicules partagés pouvant faire des transports de porcs d’abattage ou des truies de réforme</a:t>
            </a:r>
          </a:p>
          <a:p>
            <a:pPr lvl="1"/>
            <a:endParaRPr lang="fr-CA" b="1" dirty="0">
              <a:solidFill>
                <a:srgbClr val="FFFF00"/>
              </a:solidFill>
            </a:endParaRPr>
          </a:p>
          <a:p>
            <a:pPr marL="292608" lvl="1" indent="0">
              <a:buNone/>
            </a:pPr>
            <a:endParaRPr lang="fr-CA" dirty="0">
              <a:solidFill>
                <a:schemeClr val="tx1"/>
              </a:solidFill>
            </a:endParaRPr>
          </a:p>
        </p:txBody>
      </p:sp>
      <p:pic>
        <p:nvPicPr>
          <p:cNvPr id="2" name="Picture 1"/>
          <p:cNvPicPr>
            <a:picLocks noChangeAspect="1"/>
          </p:cNvPicPr>
          <p:nvPr/>
        </p:nvPicPr>
        <p:blipFill>
          <a:blip r:embed="rId2"/>
          <a:stretch>
            <a:fillRect/>
          </a:stretch>
        </p:blipFill>
        <p:spPr>
          <a:xfrm>
            <a:off x="5580112" y="3933056"/>
            <a:ext cx="3440435" cy="1470161"/>
          </a:xfrm>
          <a:prstGeom prst="rect">
            <a:avLst/>
          </a:prstGeom>
        </p:spPr>
      </p:pic>
      <p:pic>
        <p:nvPicPr>
          <p:cNvPr id="9" name="Picture 8"/>
          <p:cNvPicPr>
            <a:picLocks noChangeAspect="1"/>
          </p:cNvPicPr>
          <p:nvPr/>
        </p:nvPicPr>
        <p:blipFill>
          <a:blip r:embed="rId3"/>
          <a:stretch>
            <a:fillRect/>
          </a:stretch>
        </p:blipFill>
        <p:spPr>
          <a:xfrm>
            <a:off x="6876256" y="2003862"/>
            <a:ext cx="576065" cy="898198"/>
          </a:xfrm>
          <a:prstGeom prst="rect">
            <a:avLst/>
          </a:prstGeom>
        </p:spPr>
      </p:pic>
    </p:spTree>
    <p:extLst>
      <p:ext uri="{BB962C8B-B14F-4D97-AF65-F5344CB8AC3E}">
        <p14:creationId xmlns:p14="http://schemas.microsoft.com/office/powerpoint/2010/main" val="156928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4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007707154"/>
              </p:ext>
            </p:extLst>
          </p:nvPr>
        </p:nvGraphicFramePr>
        <p:xfrm>
          <a:off x="899592" y="1772816"/>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entrants et </a:t>
                      </a:r>
                      <a:r>
                        <a:rPr lang="en-CA" sz="1600" b="1" i="0" u="none" strike="noStrike" dirty="0" err="1">
                          <a:solidFill>
                            <a:srgbClr val="000000"/>
                          </a:solidFill>
                          <a:effectLst/>
                          <a:latin typeface="Calibri" panose="020F0502020204030204" pitchFamily="34" charset="0"/>
                        </a:rPr>
                        <a:t>semence</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Q04.  Les véhicules utilisés pour la livraison des porcs sur le site d'élevage doivent obligatoirement être nettoyés, lavés, désinfectés et séchés avant d'y effectuer le chargement des animaux devant être livrés sur le site. (P–100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4680520" cy="3245140"/>
          </a:xfrm>
        </p:spPr>
        <p:txBody>
          <a:bodyPr>
            <a:normAutofit fontScale="62500" lnSpcReduction="20000"/>
          </a:bodyPr>
          <a:lstStyle/>
          <a:p>
            <a:r>
              <a:rPr lang="fr-CA" b="1" dirty="0">
                <a:solidFill>
                  <a:srgbClr val="92D050"/>
                </a:solidFill>
              </a:rPr>
              <a:t>OUI</a:t>
            </a:r>
          </a:p>
          <a:p>
            <a:pPr lvl="1"/>
            <a:r>
              <a:rPr lang="en-CA" dirty="0" err="1">
                <a:solidFill>
                  <a:schemeClr val="tx1">
                    <a:lumMod val="65000"/>
                    <a:lumOff val="35000"/>
                  </a:schemeClr>
                </a:solidFill>
              </a:rPr>
              <a:t>Conforme</a:t>
            </a:r>
            <a:r>
              <a:rPr lang="en-CA" dirty="0">
                <a:solidFill>
                  <a:schemeClr val="tx1">
                    <a:lumMod val="65000"/>
                    <a:lumOff val="35000"/>
                  </a:schemeClr>
                </a:solidFill>
              </a:rPr>
              <a:t> à </a:t>
            </a:r>
            <a:r>
              <a:rPr lang="en-CA" dirty="0" err="1">
                <a:solidFill>
                  <a:schemeClr val="tx1">
                    <a:lumMod val="65000"/>
                    <a:lumOff val="35000"/>
                  </a:schemeClr>
                </a:solidFill>
              </a:rPr>
              <a:t>l’énoncé</a:t>
            </a:r>
            <a:endParaRPr lang="fr-CA" dirty="0">
              <a:solidFill>
                <a:schemeClr val="tx1">
                  <a:lumMod val="65000"/>
                  <a:lumOff val="35000"/>
                </a:schemeClr>
              </a:solidFill>
            </a:endParaRPr>
          </a:p>
          <a:p>
            <a:r>
              <a:rPr lang="fr-CA" b="1" dirty="0">
                <a:solidFill>
                  <a:srgbClr val="FFFF00"/>
                </a:solidFill>
              </a:rPr>
              <a:t>PARTIEL</a:t>
            </a:r>
          </a:p>
          <a:p>
            <a:pPr lvl="1"/>
            <a:r>
              <a:rPr lang="fr-CA" dirty="0"/>
              <a:t>NLD mais pas séchage</a:t>
            </a:r>
          </a:p>
          <a:p>
            <a:pPr lvl="1"/>
            <a:r>
              <a:rPr lang="fr-CA" dirty="0">
                <a:solidFill>
                  <a:schemeClr val="tx1">
                    <a:lumMod val="65000"/>
                    <a:lumOff val="35000"/>
                  </a:schemeClr>
                </a:solidFill>
              </a:rPr>
              <a:t>Véhicule non lavé mais dédié au système de production</a:t>
            </a:r>
          </a:p>
          <a:p>
            <a:pPr lvl="1"/>
            <a:r>
              <a:rPr lang="fr-CA" dirty="0">
                <a:solidFill>
                  <a:schemeClr val="tx1">
                    <a:lumMod val="65000"/>
                    <a:lumOff val="35000"/>
                  </a:schemeClr>
                </a:solidFill>
              </a:rPr>
              <a:t>Véhicule nettoyé avant la premier transport mais non lavé, par la suite dans le même système de production</a:t>
            </a:r>
          </a:p>
          <a:p>
            <a:pPr lvl="2"/>
            <a:r>
              <a:rPr lang="fr-CA" dirty="0">
                <a:solidFill>
                  <a:schemeClr val="tx1">
                    <a:lumMod val="65000"/>
                    <a:lumOff val="35000"/>
                  </a:schemeClr>
                </a:solidFill>
              </a:rPr>
              <a:t>1</a:t>
            </a:r>
            <a:r>
              <a:rPr lang="fr-CA" baseline="30000" dirty="0">
                <a:solidFill>
                  <a:schemeClr val="tx1">
                    <a:lumMod val="65000"/>
                    <a:lumOff val="35000"/>
                  </a:schemeClr>
                </a:solidFill>
              </a:rPr>
              <a:t>er</a:t>
            </a:r>
            <a:r>
              <a:rPr lang="fr-CA" dirty="0">
                <a:solidFill>
                  <a:schemeClr val="tx1">
                    <a:lumMod val="65000"/>
                    <a:lumOff val="35000"/>
                  </a:schemeClr>
                </a:solidFill>
              </a:rPr>
              <a:t> transport: maternité vers pouponnière</a:t>
            </a:r>
          </a:p>
          <a:p>
            <a:pPr lvl="2"/>
            <a:r>
              <a:rPr lang="fr-CA" dirty="0">
                <a:solidFill>
                  <a:schemeClr val="tx1">
                    <a:lumMod val="65000"/>
                    <a:lumOff val="35000"/>
                  </a:schemeClr>
                </a:solidFill>
              </a:rPr>
              <a:t>2</a:t>
            </a:r>
            <a:r>
              <a:rPr lang="fr-CA" baseline="30000" dirty="0">
                <a:solidFill>
                  <a:schemeClr val="tx1">
                    <a:lumMod val="65000"/>
                    <a:lumOff val="35000"/>
                  </a:schemeClr>
                </a:solidFill>
              </a:rPr>
              <a:t>e</a:t>
            </a:r>
            <a:r>
              <a:rPr lang="fr-CA" dirty="0">
                <a:solidFill>
                  <a:schemeClr val="tx1">
                    <a:lumMod val="65000"/>
                    <a:lumOff val="35000"/>
                  </a:schemeClr>
                </a:solidFill>
              </a:rPr>
              <a:t> transport: pouponnière vers engraissement</a:t>
            </a:r>
          </a:p>
          <a:p>
            <a:r>
              <a:rPr lang="fr-CA" b="1" dirty="0">
                <a:solidFill>
                  <a:srgbClr val="FF0000"/>
                </a:solidFill>
              </a:rPr>
              <a:t>NON</a:t>
            </a:r>
          </a:p>
          <a:p>
            <a:pPr lvl="1"/>
            <a:r>
              <a:rPr lang="fr-CA" dirty="0">
                <a:solidFill>
                  <a:schemeClr val="tx1">
                    <a:lumMod val="65000"/>
                    <a:lumOff val="35000"/>
                  </a:schemeClr>
                </a:solidFill>
              </a:rPr>
              <a:t>Non conforme </a:t>
            </a:r>
            <a:r>
              <a:rPr lang="en-CA" dirty="0">
                <a:solidFill>
                  <a:schemeClr val="tx1">
                    <a:lumMod val="65000"/>
                    <a:lumOff val="35000"/>
                  </a:schemeClr>
                </a:solidFill>
              </a:rPr>
              <a:t>à</a:t>
            </a:r>
            <a:r>
              <a:rPr lang="fr-CA" dirty="0">
                <a:solidFill>
                  <a:schemeClr val="tx1">
                    <a:lumMod val="65000"/>
                    <a:lumOff val="35000"/>
                  </a:schemeClr>
                </a:solidFill>
              </a:rPr>
              <a:t> </a:t>
            </a:r>
            <a:r>
              <a:rPr lang="en-CA" dirty="0" err="1">
                <a:solidFill>
                  <a:schemeClr val="tx1">
                    <a:lumMod val="65000"/>
                    <a:lumOff val="35000"/>
                  </a:schemeClr>
                </a:solidFill>
              </a:rPr>
              <a:t>l’énoncé</a:t>
            </a:r>
            <a:endParaRPr lang="fr-CA" dirty="0">
              <a:solidFill>
                <a:schemeClr val="tx1">
                  <a:lumMod val="65000"/>
                  <a:lumOff val="35000"/>
                </a:schemeClr>
              </a:solidFill>
            </a:endParaRPr>
          </a:p>
          <a:p>
            <a:pPr lvl="1"/>
            <a:endParaRPr lang="fr-CA" b="1" dirty="0">
              <a:solidFill>
                <a:srgbClr val="FFFF00"/>
              </a:solidFill>
            </a:endParaRPr>
          </a:p>
          <a:p>
            <a:pPr marL="292608" lvl="1" indent="0">
              <a:buNone/>
            </a:pPr>
            <a:endParaRPr lang="fr-CA" dirty="0">
              <a:solidFill>
                <a:schemeClr val="tx1"/>
              </a:solidFill>
            </a:endParaRPr>
          </a:p>
        </p:txBody>
      </p:sp>
      <p:pic>
        <p:nvPicPr>
          <p:cNvPr id="3" name="Picture 2"/>
          <p:cNvPicPr>
            <a:picLocks noChangeAspect="1"/>
          </p:cNvPicPr>
          <p:nvPr/>
        </p:nvPicPr>
        <p:blipFill>
          <a:blip r:embed="rId2"/>
          <a:stretch>
            <a:fillRect/>
          </a:stretch>
        </p:blipFill>
        <p:spPr>
          <a:xfrm>
            <a:off x="5652120" y="3789040"/>
            <a:ext cx="3286125" cy="1800225"/>
          </a:xfrm>
          <a:prstGeom prst="rect">
            <a:avLst/>
          </a:prstGeom>
        </p:spPr>
      </p:pic>
    </p:spTree>
    <p:extLst>
      <p:ext uri="{BB962C8B-B14F-4D97-AF65-F5344CB8AC3E}">
        <p14:creationId xmlns:p14="http://schemas.microsoft.com/office/powerpoint/2010/main" val="96629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5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95423719"/>
              </p:ext>
            </p:extLst>
          </p:nvPr>
        </p:nvGraphicFramePr>
        <p:xfrm>
          <a:off x="899592" y="170080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entrants et </a:t>
                      </a:r>
                      <a:r>
                        <a:rPr lang="en-CA" sz="1600" b="1" i="0" u="none" strike="noStrike" dirty="0" err="1">
                          <a:solidFill>
                            <a:srgbClr val="000000"/>
                          </a:solidFill>
                          <a:effectLst/>
                          <a:latin typeface="Calibri" panose="020F0502020204030204" pitchFamily="34" charset="0"/>
                        </a:rPr>
                        <a:t>semence</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Q05.  Les camionneurs qui livrent des porcs sur le site d'élevage n'ont pas le droit de s'arrêter dans un autre élevage, pendant le trajet, avant d'y livrer des animaux. (P–50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140968"/>
            <a:ext cx="6912768" cy="3245140"/>
          </a:xfrm>
        </p:spPr>
        <p:txBody>
          <a:bodyPr>
            <a:normAutofit/>
          </a:bodyPr>
          <a:lstStyle/>
          <a:p>
            <a:r>
              <a:rPr lang="fr-CA" b="1" dirty="0">
                <a:solidFill>
                  <a:srgbClr val="92D050"/>
                </a:solidFill>
              </a:rPr>
              <a:t>OUI</a:t>
            </a:r>
          </a:p>
          <a:p>
            <a:pPr lvl="1"/>
            <a:r>
              <a:rPr lang="en-CA" dirty="0" err="1">
                <a:solidFill>
                  <a:schemeClr val="tx1">
                    <a:lumMod val="65000"/>
                    <a:lumOff val="35000"/>
                  </a:schemeClr>
                </a:solidFill>
              </a:rPr>
              <a:t>Conforme</a:t>
            </a:r>
            <a:r>
              <a:rPr lang="en-CA" dirty="0">
                <a:solidFill>
                  <a:schemeClr val="tx1">
                    <a:lumMod val="65000"/>
                    <a:lumOff val="35000"/>
                  </a:schemeClr>
                </a:solidFill>
              </a:rPr>
              <a:t> à </a:t>
            </a:r>
            <a:r>
              <a:rPr lang="en-CA" dirty="0" err="1">
                <a:solidFill>
                  <a:schemeClr val="tx1">
                    <a:lumMod val="65000"/>
                    <a:lumOff val="35000"/>
                  </a:schemeClr>
                </a:solidFill>
              </a:rPr>
              <a:t>l’énoncé</a:t>
            </a:r>
            <a:endParaRPr lang="fr-CA" dirty="0">
              <a:solidFill>
                <a:schemeClr val="tx1">
                  <a:lumMod val="65000"/>
                  <a:lumOff val="35000"/>
                </a:schemeClr>
              </a:solidFill>
            </a:endParaRPr>
          </a:p>
          <a:p>
            <a:r>
              <a:rPr lang="fr-CA" b="1" dirty="0">
                <a:solidFill>
                  <a:srgbClr val="FFFF00"/>
                </a:solidFill>
              </a:rPr>
              <a:t>PARTIEL</a:t>
            </a:r>
          </a:p>
          <a:p>
            <a:pPr lvl="1"/>
            <a:r>
              <a:rPr lang="fr-CA" dirty="0"/>
              <a:t>A</a:t>
            </a:r>
            <a:r>
              <a:rPr lang="fr-FR" dirty="0" err="1"/>
              <a:t>rrêts</a:t>
            </a:r>
            <a:r>
              <a:rPr lang="fr-FR" dirty="0"/>
              <a:t> sur d'autres lieux de production selon une séquence connue et approuvée par un vétérinaire</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spTree>
    <p:extLst>
      <p:ext uri="{BB962C8B-B14F-4D97-AF65-F5344CB8AC3E}">
        <p14:creationId xmlns:p14="http://schemas.microsoft.com/office/powerpoint/2010/main" val="120499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6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59645109"/>
              </p:ext>
            </p:extLst>
          </p:nvPr>
        </p:nvGraphicFramePr>
        <p:xfrm>
          <a:off x="827584" y="1739997"/>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entrants et </a:t>
                      </a:r>
                      <a:r>
                        <a:rPr lang="en-CA" sz="1600" b="1" i="0" u="none" strike="noStrike" dirty="0" err="1">
                          <a:solidFill>
                            <a:srgbClr val="000000"/>
                          </a:solidFill>
                          <a:effectLst/>
                          <a:latin typeface="Calibri" panose="020F0502020204030204" pitchFamily="34" charset="0"/>
                        </a:rPr>
                        <a:t>semence</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Q06.  Les animaux de reproduction qui arrivent sur le site d'élevage sont placés en quarantaine dans un bâtiment séparé du troupeau principal.   (I–100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4896544" cy="3245140"/>
          </a:xfrm>
        </p:spPr>
        <p:txBody>
          <a:bodyPr>
            <a:normAutofit fontScale="92500" lnSpcReduction="20000"/>
          </a:bodyPr>
          <a:lstStyle/>
          <a:p>
            <a:r>
              <a:rPr lang="fr-CA" b="1" dirty="0">
                <a:solidFill>
                  <a:srgbClr val="92D050"/>
                </a:solidFill>
              </a:rPr>
              <a:t>OUI</a:t>
            </a:r>
          </a:p>
          <a:p>
            <a:pPr lvl="1"/>
            <a:r>
              <a:rPr lang="en-CA" dirty="0" err="1">
                <a:solidFill>
                  <a:schemeClr val="tx1">
                    <a:lumMod val="65000"/>
                    <a:lumOff val="35000"/>
                  </a:schemeClr>
                </a:solidFill>
              </a:rPr>
              <a:t>Conforme</a:t>
            </a:r>
            <a:r>
              <a:rPr lang="en-CA" dirty="0">
                <a:solidFill>
                  <a:schemeClr val="tx1">
                    <a:lumMod val="65000"/>
                    <a:lumOff val="35000"/>
                  </a:schemeClr>
                </a:solidFill>
              </a:rPr>
              <a:t> à </a:t>
            </a:r>
            <a:r>
              <a:rPr lang="en-CA" dirty="0" err="1">
                <a:solidFill>
                  <a:schemeClr val="tx1">
                    <a:lumMod val="65000"/>
                    <a:lumOff val="35000"/>
                  </a:schemeClr>
                </a:solidFill>
              </a:rPr>
              <a:t>l’énoncé</a:t>
            </a:r>
            <a:endParaRPr lang="fr-CA" dirty="0">
              <a:solidFill>
                <a:schemeClr val="tx1">
                  <a:lumMod val="65000"/>
                  <a:lumOff val="35000"/>
                </a:schemeClr>
              </a:solidFill>
            </a:endParaRPr>
          </a:p>
          <a:p>
            <a:r>
              <a:rPr lang="fr-CA" b="1" dirty="0">
                <a:solidFill>
                  <a:srgbClr val="FFFF00"/>
                </a:solidFill>
              </a:rPr>
              <a:t>PARTIEL</a:t>
            </a:r>
          </a:p>
          <a:p>
            <a:pPr lvl="1"/>
            <a:r>
              <a:rPr lang="fr-CA" dirty="0"/>
              <a:t>Le bâtiment est adjacent à la ferme mais possède une entrée distincte ; le système de ventilation et de la fosse est séparé du troupeau principal</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pic>
        <p:nvPicPr>
          <p:cNvPr id="5" name="Picture 5" descr="Quarantaine - Ins Dunham"/>
          <p:cNvPicPr>
            <a:picLocks noChangeAspect="1" noChangeArrowheads="1"/>
          </p:cNvPicPr>
          <p:nvPr/>
        </p:nvPicPr>
        <p:blipFill>
          <a:blip r:embed="rId2">
            <a:extLst>
              <a:ext uri="{28A0092B-C50C-407E-A947-70E740481C1C}">
                <a14:useLocalDpi xmlns:a14="http://schemas.microsoft.com/office/drawing/2010/main" val="0"/>
              </a:ext>
            </a:extLst>
          </a:blip>
          <a:srcRect t="9538" b="7571"/>
          <a:stretch>
            <a:fillRect/>
          </a:stretch>
        </p:blipFill>
        <p:spPr bwMode="auto">
          <a:xfrm>
            <a:off x="5580112" y="3717032"/>
            <a:ext cx="3321545" cy="206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988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7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82088464"/>
              </p:ext>
            </p:extLst>
          </p:nvPr>
        </p:nvGraphicFramePr>
        <p:xfrm>
          <a:off x="827584" y="1772816"/>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entrants et </a:t>
                      </a:r>
                      <a:r>
                        <a:rPr lang="en-CA" sz="1600" b="1" i="0" u="none" strike="noStrike" dirty="0" err="1">
                          <a:solidFill>
                            <a:srgbClr val="000000"/>
                          </a:solidFill>
                          <a:effectLst/>
                          <a:latin typeface="Calibri" panose="020F0502020204030204" pitchFamily="34" charset="0"/>
                        </a:rPr>
                        <a:t>semence</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Q07.  Le statut sanitaire des animaux de reproduction est vérifié et les animaux sont testés avec des procédures de laboratoire reconnues avant leur introduction dans le troupeau principal.  (P–100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6984776" cy="3245140"/>
          </a:xfrm>
        </p:spPr>
        <p:txBody>
          <a:bodyPr>
            <a:normAutofit lnSpcReduction="10000"/>
          </a:bodyPr>
          <a:lstStyle/>
          <a:p>
            <a:r>
              <a:rPr lang="fr-CA" b="1" dirty="0">
                <a:solidFill>
                  <a:srgbClr val="92D050"/>
                </a:solidFill>
              </a:rPr>
              <a:t>OUI</a:t>
            </a:r>
          </a:p>
          <a:p>
            <a:pPr lvl="1"/>
            <a:r>
              <a:rPr lang="en-CA" dirty="0" err="1">
                <a:solidFill>
                  <a:schemeClr val="tx1">
                    <a:lumMod val="65000"/>
                    <a:lumOff val="35000"/>
                  </a:schemeClr>
                </a:solidFill>
              </a:rPr>
              <a:t>Conforme</a:t>
            </a:r>
            <a:r>
              <a:rPr lang="en-CA" dirty="0">
                <a:solidFill>
                  <a:schemeClr val="tx1">
                    <a:lumMod val="65000"/>
                    <a:lumOff val="35000"/>
                  </a:schemeClr>
                </a:solidFill>
              </a:rPr>
              <a:t> à </a:t>
            </a:r>
            <a:r>
              <a:rPr lang="en-CA" dirty="0" err="1">
                <a:solidFill>
                  <a:schemeClr val="tx1">
                    <a:lumMod val="65000"/>
                    <a:lumOff val="35000"/>
                  </a:schemeClr>
                </a:solidFill>
              </a:rPr>
              <a:t>l’énoncé</a:t>
            </a:r>
            <a:endParaRPr lang="en-CA" dirty="0">
              <a:solidFill>
                <a:schemeClr val="tx1">
                  <a:lumMod val="65000"/>
                  <a:lumOff val="35000"/>
                </a:schemeClr>
              </a:solidFill>
            </a:endParaRPr>
          </a:p>
          <a:p>
            <a:r>
              <a:rPr lang="fr-CA" b="1" dirty="0">
                <a:solidFill>
                  <a:srgbClr val="FFFF00"/>
                </a:solidFill>
              </a:rPr>
              <a:t>PARTIEL</a:t>
            </a:r>
          </a:p>
          <a:p>
            <a:pPr lvl="1"/>
            <a:r>
              <a:rPr lang="fr-CA" dirty="0"/>
              <a:t>Statut sanitaire connu</a:t>
            </a:r>
          </a:p>
          <a:p>
            <a:pPr lvl="1"/>
            <a:r>
              <a:rPr lang="fr-CA" dirty="0">
                <a:solidFill>
                  <a:schemeClr val="tx1">
                    <a:lumMod val="65000"/>
                    <a:lumOff val="35000"/>
                  </a:schemeClr>
                </a:solidFill>
              </a:rPr>
              <a:t>Mais les animaux ne sont pas testés</a:t>
            </a: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spTree>
    <p:extLst>
      <p:ext uri="{BB962C8B-B14F-4D97-AF65-F5344CB8AC3E}">
        <p14:creationId xmlns:p14="http://schemas.microsoft.com/office/powerpoint/2010/main" val="221320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8</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884388877"/>
              </p:ext>
            </p:extLst>
          </p:nvPr>
        </p:nvGraphicFramePr>
        <p:xfrm>
          <a:off x="827584"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entrants et </a:t>
                      </a:r>
                      <a:r>
                        <a:rPr lang="en-CA" sz="1600" b="1" i="0" u="none" strike="noStrike" dirty="0" err="1">
                          <a:solidFill>
                            <a:srgbClr val="000000"/>
                          </a:solidFill>
                          <a:effectLst/>
                          <a:latin typeface="Calibri" panose="020F0502020204030204" pitchFamily="34" charset="0"/>
                        </a:rPr>
                        <a:t>semence</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Q08.  Le camionneur met un survêtement, change de bottes ou ajoute des couvre-bottes lorsqu'il embarque dans la remorque. (P–50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4752528"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Les bottes ou les couvre-bottes qui sont </a:t>
            </a:r>
            <a:r>
              <a:rPr lang="fr-FR" dirty="0">
                <a:solidFill>
                  <a:schemeClr val="tx1">
                    <a:lumMod val="65000"/>
                    <a:lumOff val="35000"/>
                  </a:schemeClr>
                </a:solidFill>
              </a:rPr>
              <a:t>portés dans la remorque ne doivent pas toucher le sol</a:t>
            </a: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pic>
        <p:nvPicPr>
          <p:cNvPr id="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750472"/>
            <a:ext cx="29162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tretch>
            <a:fillRect/>
          </a:stretch>
        </p:blipFill>
        <p:spPr>
          <a:xfrm>
            <a:off x="6948264" y="2003862"/>
            <a:ext cx="576065" cy="898198"/>
          </a:xfrm>
          <a:prstGeom prst="rect">
            <a:avLst/>
          </a:prstGeom>
        </p:spPr>
      </p:pic>
    </p:spTree>
    <p:extLst>
      <p:ext uri="{BB962C8B-B14F-4D97-AF65-F5344CB8AC3E}">
        <p14:creationId xmlns:p14="http://schemas.microsoft.com/office/powerpoint/2010/main" val="86649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   Plan de la formation</a:t>
            </a:r>
          </a:p>
        </p:txBody>
      </p:sp>
      <p:sp>
        <p:nvSpPr>
          <p:cNvPr id="3" name="Content Placeholder 2"/>
          <p:cNvSpPr>
            <a:spLocks noGrp="1"/>
          </p:cNvSpPr>
          <p:nvPr>
            <p:ph idx="1"/>
          </p:nvPr>
        </p:nvSpPr>
        <p:spPr>
          <a:xfrm>
            <a:off x="683568" y="1988840"/>
            <a:ext cx="7239000" cy="4466896"/>
          </a:xfrm>
        </p:spPr>
        <p:txBody>
          <a:bodyPr/>
          <a:lstStyle/>
          <a:p>
            <a:pPr marL="514350" indent="-514350">
              <a:buFont typeface="+mj-lt"/>
              <a:buAutoNum type="arabicPeriod"/>
            </a:pPr>
            <a:r>
              <a:rPr lang="en-CA" dirty="0"/>
              <a:t>Introduction</a:t>
            </a:r>
          </a:p>
          <a:p>
            <a:pPr marL="514350" indent="-514350">
              <a:buFont typeface="+mj-lt"/>
              <a:buAutoNum type="arabicPeriod"/>
            </a:pPr>
            <a:r>
              <a:rPr lang="fr-CA" dirty="0"/>
              <a:t>Format</a:t>
            </a:r>
            <a:r>
              <a:rPr lang="en-CA" dirty="0"/>
              <a:t> du questionnaire et rapport</a:t>
            </a:r>
          </a:p>
          <a:p>
            <a:pPr marL="514350" indent="-514350">
              <a:buFont typeface="+mj-lt"/>
              <a:buAutoNum type="arabicPeriod"/>
            </a:pPr>
            <a:r>
              <a:rPr lang="en-CA" dirty="0" err="1"/>
              <a:t>Interprétation</a:t>
            </a:r>
            <a:r>
              <a:rPr lang="en-CA" dirty="0"/>
              <a:t> des </a:t>
            </a:r>
            <a:r>
              <a:rPr lang="en-CA" dirty="0" err="1"/>
              <a:t>différentes</a:t>
            </a:r>
            <a:r>
              <a:rPr lang="en-CA" dirty="0"/>
              <a:t> questions</a:t>
            </a:r>
          </a:p>
          <a:p>
            <a:pPr marL="514350" indent="-514350">
              <a:buFont typeface="+mj-lt"/>
              <a:buAutoNum type="arabicPeriod"/>
            </a:pPr>
            <a:r>
              <a:rPr lang="en-CA" dirty="0"/>
              <a:t>Directives pour les audits </a:t>
            </a:r>
            <a:r>
              <a:rPr lang="en-CA" dirty="0" err="1"/>
              <a:t>en</a:t>
            </a:r>
            <a:r>
              <a:rPr lang="en-CA" dirty="0"/>
              <a:t> </a:t>
            </a:r>
            <a:r>
              <a:rPr lang="en-CA" dirty="0" err="1"/>
              <a:t>biosécurité</a:t>
            </a:r>
            <a:r>
              <a:rPr lang="en-CA" dirty="0"/>
              <a:t> à la </a:t>
            </a:r>
            <a:r>
              <a:rPr lang="en-CA" dirty="0" err="1"/>
              <a:t>ferme</a:t>
            </a:r>
            <a:r>
              <a:rPr lang="en-CA" dirty="0"/>
              <a:t>.</a:t>
            </a:r>
          </a:p>
          <a:p>
            <a:pPr marL="514350" indent="-514350">
              <a:buFont typeface="+mj-lt"/>
              <a:buAutoNum type="arabicPeriod"/>
            </a:pPr>
            <a:endParaRPr lang="en-CA" dirty="0"/>
          </a:p>
        </p:txBody>
      </p:sp>
    </p:spTree>
    <p:extLst>
      <p:ext uri="{BB962C8B-B14F-4D97-AF65-F5344CB8AC3E}">
        <p14:creationId xmlns:p14="http://schemas.microsoft.com/office/powerpoint/2010/main" val="393018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9</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659467148"/>
              </p:ext>
            </p:extLst>
          </p:nvPr>
        </p:nvGraphicFramePr>
        <p:xfrm>
          <a:off x="827584" y="173856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entrants et </a:t>
                      </a:r>
                      <a:r>
                        <a:rPr lang="en-CA" sz="1600" b="1" i="0" u="none" strike="noStrike" dirty="0" err="1">
                          <a:solidFill>
                            <a:srgbClr val="000000"/>
                          </a:solidFill>
                          <a:effectLst/>
                          <a:latin typeface="Calibri" panose="020F0502020204030204" pitchFamily="34" charset="0"/>
                        </a:rPr>
                        <a:t>semence</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Q09.  Le centre d'insémination d'où provient la semence utilisée sur le site d'élevage possède une politique sanitaire, de même qu'un plan d'action lors d'une possible contamination. (P–20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5328592" cy="3245140"/>
          </a:xfrm>
        </p:spPr>
        <p:txBody>
          <a:bodyPr>
            <a:normAutofit lnSpcReduction="10000"/>
          </a:bodyPr>
          <a:lstStyle/>
          <a:p>
            <a:r>
              <a:rPr lang="fr-CA" b="1" dirty="0">
                <a:solidFill>
                  <a:srgbClr val="92D050"/>
                </a:solidFill>
              </a:rPr>
              <a:t>OUI</a:t>
            </a:r>
          </a:p>
          <a:p>
            <a:pPr lvl="1"/>
            <a:r>
              <a:rPr lang="fr-CA" dirty="0">
                <a:solidFill>
                  <a:schemeClr val="tx1">
                    <a:lumMod val="65000"/>
                    <a:lumOff val="35000"/>
                  </a:schemeClr>
                </a:solidFill>
              </a:rPr>
              <a:t>CIPQ possède une politique sanitaire et un plan d’action lors d’une possible contamination</a:t>
            </a:r>
          </a:p>
          <a:p>
            <a:pPr lvl="1"/>
            <a:r>
              <a:rPr lang="fr-CA" dirty="0">
                <a:solidFill>
                  <a:schemeClr val="tx1">
                    <a:lumMod val="65000"/>
                    <a:lumOff val="35000"/>
                  </a:schemeClr>
                </a:solidFill>
              </a:rPr>
              <a:t>Si de la semence provient d’un autre centre d’insémination, il faut valider </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pic>
        <p:nvPicPr>
          <p:cNvPr id="8" name="Picture 20" descr="thumbnail"/>
          <p:cNvPicPr>
            <a:picLocks noChangeAspect="1" noChangeArrowheads="1"/>
          </p:cNvPicPr>
          <p:nvPr/>
        </p:nvPicPr>
        <p:blipFill>
          <a:blip r:embed="rId2">
            <a:extLst>
              <a:ext uri="{28A0092B-C50C-407E-A947-70E740481C1C}">
                <a14:useLocalDpi xmlns:a14="http://schemas.microsoft.com/office/drawing/2010/main" val="0"/>
              </a:ext>
            </a:extLst>
          </a:blip>
          <a:srcRect t="18600" b="2922"/>
          <a:stretch>
            <a:fillRect/>
          </a:stretch>
        </p:blipFill>
        <p:spPr bwMode="auto">
          <a:xfrm>
            <a:off x="6621964" y="4031459"/>
            <a:ext cx="2036762"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9" name="Picture 8"/>
          <p:cNvPicPr>
            <a:picLocks noChangeAspect="1"/>
          </p:cNvPicPr>
          <p:nvPr/>
        </p:nvPicPr>
        <p:blipFill>
          <a:blip r:embed="rId3"/>
          <a:stretch>
            <a:fillRect/>
          </a:stretch>
        </p:blipFill>
        <p:spPr>
          <a:xfrm>
            <a:off x="6948264" y="1992498"/>
            <a:ext cx="576065" cy="898198"/>
          </a:xfrm>
          <a:prstGeom prst="rect">
            <a:avLst/>
          </a:prstGeom>
        </p:spPr>
      </p:pic>
    </p:spTree>
    <p:extLst>
      <p:ext uri="{BB962C8B-B14F-4D97-AF65-F5344CB8AC3E}">
        <p14:creationId xmlns:p14="http://schemas.microsoft.com/office/powerpoint/2010/main" val="365737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10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83122088"/>
              </p:ext>
            </p:extLst>
          </p:nvPr>
        </p:nvGraphicFramePr>
        <p:xfrm>
          <a:off x="827584" y="170080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entrants et </a:t>
                      </a:r>
                      <a:r>
                        <a:rPr lang="en-CA" sz="1600" b="1" i="0" u="none" strike="noStrike" dirty="0" err="1">
                          <a:solidFill>
                            <a:srgbClr val="000000"/>
                          </a:solidFill>
                          <a:effectLst/>
                          <a:latin typeface="Calibri" panose="020F0502020204030204" pitchFamily="34" charset="0"/>
                        </a:rPr>
                        <a:t>semence</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Q10.  La livraison de la semence se fait à l'extérieur de la zone d'accès contrôlé (P–20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5184576"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Conforme à l’énoncé</a:t>
            </a:r>
            <a:endParaRPr lang="fr-CA" b="1" dirty="0">
              <a:solidFill>
                <a:srgbClr val="FFFF00"/>
              </a:solidFill>
            </a:endParaRPr>
          </a:p>
          <a:p>
            <a:r>
              <a:rPr lang="fr-CA" b="1" dirty="0">
                <a:solidFill>
                  <a:srgbClr val="FFFF00"/>
                </a:solidFill>
              </a:rPr>
              <a:t>PARTIEL</a:t>
            </a:r>
          </a:p>
          <a:p>
            <a:pPr lvl="1"/>
            <a:r>
              <a:rPr lang="fr-CA" dirty="0"/>
              <a:t>La l</a:t>
            </a:r>
            <a:r>
              <a:rPr lang="fr-FR" dirty="0" err="1"/>
              <a:t>ivraison</a:t>
            </a:r>
            <a:r>
              <a:rPr lang="fr-FR" dirty="0"/>
              <a:t> se fait à l'intérieur de la ZAC, mais à l'extérieur de la ZAR</a:t>
            </a:r>
            <a:endParaRPr lang="fr-CA" b="1" dirty="0">
              <a:solidFill>
                <a:srgbClr val="FF00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3" name="Picture 2"/>
          <p:cNvPicPr>
            <a:picLocks noChangeAspect="1"/>
          </p:cNvPicPr>
          <p:nvPr/>
        </p:nvPicPr>
        <p:blipFill>
          <a:blip r:embed="rId2"/>
          <a:stretch>
            <a:fillRect/>
          </a:stretch>
        </p:blipFill>
        <p:spPr>
          <a:xfrm>
            <a:off x="5796136" y="3573016"/>
            <a:ext cx="3154211" cy="2717290"/>
          </a:xfrm>
          <a:prstGeom prst="rect">
            <a:avLst/>
          </a:prstGeom>
        </p:spPr>
      </p:pic>
    </p:spTree>
    <p:extLst>
      <p:ext uri="{BB962C8B-B14F-4D97-AF65-F5344CB8AC3E}">
        <p14:creationId xmlns:p14="http://schemas.microsoft.com/office/powerpoint/2010/main" val="656814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11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16004039"/>
              </p:ext>
            </p:extLst>
          </p:nvPr>
        </p:nvGraphicFramePr>
        <p:xfrm>
          <a:off x="827584" y="170080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sortants</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débarcadères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Q11.  Les véhicules utilisés pour venir chercher des animaux doivent obligatoirement être nettoyés, lavés, désinfectés et séchés avant leur arrivée. (P–100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6984776" cy="3245140"/>
          </a:xfrm>
        </p:spPr>
        <p:txBody>
          <a:bodyPr>
            <a:normAutofit fontScale="92500" lnSpcReduction="20000"/>
          </a:bodyPr>
          <a:lstStyle/>
          <a:p>
            <a:r>
              <a:rPr lang="fr-CA" b="1" dirty="0">
                <a:solidFill>
                  <a:srgbClr val="92D050"/>
                </a:solidFill>
              </a:rPr>
              <a:t>OUI</a:t>
            </a:r>
          </a:p>
          <a:p>
            <a:pPr lvl="1"/>
            <a:r>
              <a:rPr lang="fr-CA" dirty="0">
                <a:solidFill>
                  <a:schemeClr val="tx1">
                    <a:lumMod val="65000"/>
                    <a:lumOff val="35000"/>
                  </a:schemeClr>
                </a:solidFill>
              </a:rPr>
              <a:t>Conforme à l’énoncé</a:t>
            </a:r>
          </a:p>
          <a:p>
            <a:r>
              <a:rPr lang="fr-CA" b="1" dirty="0">
                <a:solidFill>
                  <a:srgbClr val="FFFF00"/>
                </a:solidFill>
              </a:rPr>
              <a:t>PARTIEL</a:t>
            </a:r>
          </a:p>
          <a:p>
            <a:pPr lvl="1"/>
            <a:r>
              <a:rPr lang="fr-CA" dirty="0">
                <a:solidFill>
                  <a:schemeClr val="tx1">
                    <a:lumMod val="65000"/>
                    <a:lumOff val="35000"/>
                  </a:schemeClr>
                </a:solidFill>
              </a:rPr>
              <a:t>Absence de lavage régulier mais:</a:t>
            </a:r>
          </a:p>
          <a:p>
            <a:pPr lvl="2"/>
            <a:r>
              <a:rPr lang="fr-CA" dirty="0">
                <a:solidFill>
                  <a:schemeClr val="tx1">
                    <a:lumMod val="65000"/>
                    <a:lumOff val="35000"/>
                  </a:schemeClr>
                </a:solidFill>
              </a:rPr>
              <a:t>U</a:t>
            </a:r>
            <a:r>
              <a:rPr lang="fr-FR" dirty="0" err="1">
                <a:solidFill>
                  <a:schemeClr val="tx1">
                    <a:lumMod val="65000"/>
                    <a:lumOff val="35000"/>
                  </a:schemeClr>
                </a:solidFill>
              </a:rPr>
              <a:t>tilise</a:t>
            </a:r>
            <a:r>
              <a:rPr lang="fr-FR" dirty="0">
                <a:solidFill>
                  <a:schemeClr val="tx1">
                    <a:lumMod val="65000"/>
                    <a:lumOff val="35000"/>
                  </a:schemeClr>
                </a:solidFill>
              </a:rPr>
              <a:t> un véhicule dédié au système de production</a:t>
            </a:r>
          </a:p>
          <a:p>
            <a:pPr lvl="2"/>
            <a:r>
              <a:rPr lang="fr-FR" dirty="0">
                <a:solidFill>
                  <a:schemeClr val="tx1">
                    <a:lumMod val="65000"/>
                    <a:lumOff val="35000"/>
                  </a:schemeClr>
                </a:solidFill>
              </a:rPr>
              <a:t>Utilise le même véhicule pour vider le lieu de production qui fonctionne en tout-plein et tout-vide</a:t>
            </a:r>
            <a:endParaRPr lang="fr-CA" dirty="0">
              <a:solidFill>
                <a:schemeClr val="tx1">
                  <a:lumMod val="65000"/>
                  <a:lumOff val="35000"/>
                </a:schemeClr>
              </a:solidFill>
            </a:endParaRPr>
          </a:p>
          <a:p>
            <a:r>
              <a:rPr lang="fr-CA" b="1" dirty="0">
                <a:solidFill>
                  <a:srgbClr val="FF0000"/>
                </a:solidFill>
              </a:rPr>
              <a:t>NON</a:t>
            </a:r>
          </a:p>
          <a:p>
            <a:pPr lvl="1"/>
            <a:r>
              <a:rPr lang="fr-CA" dirty="0">
                <a:solidFill>
                  <a:schemeClr val="tx1">
                    <a:lumMod val="65000"/>
                    <a:lumOff val="35000"/>
                  </a:schemeClr>
                </a:solidFill>
              </a:rPr>
              <a:t>Non conforme à l’énoncé</a:t>
            </a:r>
            <a:endParaRPr lang="fr-CA" b="1" dirty="0">
              <a:solidFill>
                <a:srgbClr val="FFFF00"/>
              </a:solidFill>
            </a:endParaRPr>
          </a:p>
          <a:p>
            <a:pPr marL="292608" lvl="1" indent="0">
              <a:buNone/>
            </a:pPr>
            <a:endParaRPr lang="fr-CA" dirty="0">
              <a:solidFill>
                <a:schemeClr val="tx1"/>
              </a:solidFill>
            </a:endParaRPr>
          </a:p>
        </p:txBody>
      </p:sp>
    </p:spTree>
    <p:extLst>
      <p:ext uri="{BB962C8B-B14F-4D97-AF65-F5344CB8AC3E}">
        <p14:creationId xmlns:p14="http://schemas.microsoft.com/office/powerpoint/2010/main" val="188464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12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901640953"/>
              </p:ext>
            </p:extLst>
          </p:nvPr>
        </p:nvGraphicFramePr>
        <p:xfrm>
          <a:off x="899592" y="170080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sortants</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débarcadères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Q12.  La propreté du véhicule utilisé pour venir chercher les animaux sur le site est vérifiée avant l'épandage de la ripe. (P–50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4536504" cy="3245140"/>
          </a:xfrm>
        </p:spPr>
        <p:txBody>
          <a:bodyPr>
            <a:normAutofit fontScale="92500" lnSpcReduction="10000"/>
          </a:bodyPr>
          <a:lstStyle/>
          <a:p>
            <a:r>
              <a:rPr lang="fr-CA" b="1" dirty="0">
                <a:solidFill>
                  <a:srgbClr val="92D050"/>
                </a:solidFill>
              </a:rPr>
              <a:t>OUI</a:t>
            </a:r>
          </a:p>
          <a:p>
            <a:pPr lvl="1"/>
            <a:r>
              <a:rPr lang="fr-CA" dirty="0">
                <a:solidFill>
                  <a:schemeClr val="tx1">
                    <a:lumMod val="65000"/>
                    <a:lumOff val="35000"/>
                  </a:schemeClr>
                </a:solidFill>
              </a:rPr>
              <a:t>Conforme à l’énoncé</a:t>
            </a:r>
          </a:p>
          <a:p>
            <a:r>
              <a:rPr lang="fr-CA" b="1" dirty="0">
                <a:solidFill>
                  <a:srgbClr val="FFFF00"/>
                </a:solidFill>
              </a:rPr>
              <a:t>PARTIEL</a:t>
            </a:r>
          </a:p>
          <a:p>
            <a:pPr lvl="1"/>
            <a:r>
              <a:rPr lang="fr-CA" dirty="0"/>
              <a:t>V</a:t>
            </a:r>
            <a:r>
              <a:rPr lang="fr-FR" dirty="0" err="1"/>
              <a:t>érification</a:t>
            </a:r>
            <a:r>
              <a:rPr lang="fr-FR" dirty="0"/>
              <a:t> de la propreté du véhicule réalisée avec la ripe étendue</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pic>
        <p:nvPicPr>
          <p:cNvPr id="2" name="Picture 1"/>
          <p:cNvPicPr>
            <a:picLocks noChangeAspect="1"/>
          </p:cNvPicPr>
          <p:nvPr/>
        </p:nvPicPr>
        <p:blipFill>
          <a:blip r:embed="rId2"/>
          <a:stretch>
            <a:fillRect/>
          </a:stretch>
        </p:blipFill>
        <p:spPr>
          <a:xfrm>
            <a:off x="5652120" y="3634796"/>
            <a:ext cx="3163883" cy="2391939"/>
          </a:xfrm>
          <a:prstGeom prst="rect">
            <a:avLst/>
          </a:prstGeom>
        </p:spPr>
      </p:pic>
    </p:spTree>
    <p:extLst>
      <p:ext uri="{BB962C8B-B14F-4D97-AF65-F5344CB8AC3E}">
        <p14:creationId xmlns:p14="http://schemas.microsoft.com/office/powerpoint/2010/main" val="132102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13</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52137789"/>
              </p:ext>
            </p:extLst>
          </p:nvPr>
        </p:nvGraphicFramePr>
        <p:xfrm>
          <a:off x="899592"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sortants</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débarcadères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Q13.  Le véhicule utilisé pour le transport des animaux ne doit pas servir pour le transport aux États-Unis et les porcs d'abattage de l'Ontario. (P–100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6912768" cy="3245140"/>
          </a:xfrm>
        </p:spPr>
        <p:txBody>
          <a:bodyPr>
            <a:normAutofit/>
          </a:bodyPr>
          <a:lstStyle/>
          <a:p>
            <a:r>
              <a:rPr lang="fr-CA" b="1" dirty="0">
                <a:solidFill>
                  <a:srgbClr val="92D050"/>
                </a:solidFill>
              </a:rPr>
              <a:t>OUI</a:t>
            </a:r>
          </a:p>
          <a:p>
            <a:pPr lvl="1"/>
            <a:r>
              <a:rPr lang="fr-FR" dirty="0">
                <a:solidFill>
                  <a:schemeClr val="tx1">
                    <a:lumMod val="65000"/>
                    <a:lumOff val="35000"/>
                  </a:schemeClr>
                </a:solidFill>
              </a:rPr>
              <a:t>Conforme à l’énoncé</a:t>
            </a:r>
          </a:p>
          <a:p>
            <a:pPr lvl="1"/>
            <a:r>
              <a:rPr lang="fr-FR" dirty="0">
                <a:solidFill>
                  <a:schemeClr val="tx1">
                    <a:lumMod val="65000"/>
                    <a:lumOff val="35000"/>
                  </a:schemeClr>
                </a:solidFill>
              </a:rPr>
              <a:t>Un véhicule qui appartient au même système de production et transport des animaux de l'Ontario est jugé conforme</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pic>
        <p:nvPicPr>
          <p:cNvPr id="8" name="Picture 7"/>
          <p:cNvPicPr>
            <a:picLocks noChangeAspect="1"/>
          </p:cNvPicPr>
          <p:nvPr/>
        </p:nvPicPr>
        <p:blipFill>
          <a:blip r:embed="rId2"/>
          <a:stretch>
            <a:fillRect/>
          </a:stretch>
        </p:blipFill>
        <p:spPr>
          <a:xfrm>
            <a:off x="7020272" y="2003862"/>
            <a:ext cx="576065" cy="898198"/>
          </a:xfrm>
          <a:prstGeom prst="rect">
            <a:avLst/>
          </a:prstGeom>
        </p:spPr>
      </p:pic>
    </p:spTree>
    <p:extLst>
      <p:ext uri="{BB962C8B-B14F-4D97-AF65-F5344CB8AC3E}">
        <p14:creationId xmlns:p14="http://schemas.microsoft.com/office/powerpoint/2010/main" val="305979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14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30062042"/>
              </p:ext>
            </p:extLst>
          </p:nvPr>
        </p:nvGraphicFramePr>
        <p:xfrm>
          <a:off x="899592" y="1747390"/>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sortants</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débarcadères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Q14.  Aucun animal provenant d'un autre site n'est présent dans la remorque utilisée pour venir chercher des animaux sur le site d'élevage. (P–100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4320480" cy="3605180"/>
          </a:xfrm>
        </p:spPr>
        <p:txBody>
          <a:bodyPr>
            <a:normAutofit fontScale="70000" lnSpcReduction="20000"/>
          </a:bodyPr>
          <a:lstStyle/>
          <a:p>
            <a:r>
              <a:rPr lang="fr-CA" b="1" dirty="0">
                <a:solidFill>
                  <a:srgbClr val="92D050"/>
                </a:solidFill>
              </a:rPr>
              <a:t>OUI</a:t>
            </a:r>
          </a:p>
          <a:p>
            <a:pPr lvl="1"/>
            <a:r>
              <a:rPr lang="en-CA" dirty="0" err="1">
                <a:solidFill>
                  <a:schemeClr val="tx1">
                    <a:lumMod val="65000"/>
                    <a:lumOff val="35000"/>
                  </a:schemeClr>
                </a:solidFill>
              </a:rPr>
              <a:t>Conforme</a:t>
            </a:r>
            <a:r>
              <a:rPr lang="en-CA" dirty="0">
                <a:solidFill>
                  <a:schemeClr val="tx1">
                    <a:lumMod val="65000"/>
                    <a:lumOff val="35000"/>
                  </a:schemeClr>
                </a:solidFill>
              </a:rPr>
              <a:t> à </a:t>
            </a:r>
            <a:r>
              <a:rPr lang="en-CA" dirty="0" err="1">
                <a:solidFill>
                  <a:schemeClr val="tx1">
                    <a:lumMod val="65000"/>
                    <a:lumOff val="35000"/>
                  </a:schemeClr>
                </a:solidFill>
              </a:rPr>
              <a:t>l’énoncé</a:t>
            </a:r>
            <a:r>
              <a:rPr lang="en-CA" dirty="0">
                <a:solidFill>
                  <a:schemeClr val="tx1">
                    <a:lumMod val="65000"/>
                    <a:lumOff val="35000"/>
                  </a:schemeClr>
                </a:solidFill>
              </a:rPr>
              <a:t>, </a:t>
            </a:r>
            <a:r>
              <a:rPr lang="en-CA" dirty="0" err="1">
                <a:solidFill>
                  <a:schemeClr val="tx1">
                    <a:lumMod val="65000"/>
                    <a:lumOff val="35000"/>
                  </a:schemeClr>
                </a:solidFill>
              </a:rPr>
              <a:t>même</a:t>
            </a:r>
            <a:r>
              <a:rPr lang="en-CA" dirty="0">
                <a:solidFill>
                  <a:schemeClr val="tx1">
                    <a:lumMod val="65000"/>
                    <a:lumOff val="35000"/>
                  </a:schemeClr>
                </a:solidFill>
              </a:rPr>
              <a:t> </a:t>
            </a:r>
            <a:r>
              <a:rPr lang="en-CA" dirty="0" err="1">
                <a:solidFill>
                  <a:schemeClr val="tx1">
                    <a:lumMod val="65000"/>
                    <a:lumOff val="35000"/>
                  </a:schemeClr>
                </a:solidFill>
              </a:rPr>
              <a:t>si</a:t>
            </a:r>
            <a:r>
              <a:rPr lang="en-CA" dirty="0">
                <a:solidFill>
                  <a:schemeClr val="tx1">
                    <a:lumMod val="65000"/>
                    <a:lumOff val="35000"/>
                  </a:schemeClr>
                </a:solidFill>
              </a:rPr>
              <a:t> </a:t>
            </a:r>
            <a:r>
              <a:rPr lang="fr-CA" dirty="0">
                <a:solidFill>
                  <a:schemeClr val="tx1">
                    <a:lumMod val="65000"/>
                    <a:lumOff val="35000"/>
                  </a:schemeClr>
                </a:solidFill>
              </a:rPr>
              <a:t>présence</a:t>
            </a:r>
            <a:r>
              <a:rPr lang="en-CA" dirty="0">
                <a:solidFill>
                  <a:schemeClr val="tx1">
                    <a:lumMod val="65000"/>
                    <a:lumOff val="35000"/>
                  </a:schemeClr>
                </a:solidFill>
              </a:rPr>
              <a:t> </a:t>
            </a:r>
            <a:r>
              <a:rPr lang="en-CA" dirty="0" err="1">
                <a:solidFill>
                  <a:schemeClr val="tx1">
                    <a:lumMod val="65000"/>
                    <a:lumOff val="35000"/>
                  </a:schemeClr>
                </a:solidFill>
              </a:rPr>
              <a:t>d’animaux</a:t>
            </a:r>
            <a:r>
              <a:rPr lang="en-CA" dirty="0">
                <a:solidFill>
                  <a:schemeClr val="tx1">
                    <a:lumMod val="65000"/>
                    <a:lumOff val="35000"/>
                  </a:schemeClr>
                </a:solidFill>
              </a:rPr>
              <a:t> </a:t>
            </a:r>
            <a:r>
              <a:rPr lang="en-CA" dirty="0" err="1">
                <a:solidFill>
                  <a:schemeClr val="tx1">
                    <a:lumMod val="65000"/>
                    <a:lumOff val="35000"/>
                  </a:schemeClr>
                </a:solidFill>
              </a:rPr>
              <a:t>dans</a:t>
            </a:r>
            <a:r>
              <a:rPr lang="en-CA" dirty="0">
                <a:solidFill>
                  <a:schemeClr val="tx1">
                    <a:lumMod val="65000"/>
                    <a:lumOff val="35000"/>
                  </a:schemeClr>
                </a:solidFill>
              </a:rPr>
              <a:t> le</a:t>
            </a:r>
            <a:r>
              <a:rPr lang="fr-FR" dirty="0">
                <a:solidFill>
                  <a:schemeClr val="tx1">
                    <a:lumMod val="65000"/>
                    <a:lumOff val="35000"/>
                  </a:schemeClr>
                </a:solidFill>
              </a:rPr>
              <a:t> véhicule:</a:t>
            </a:r>
          </a:p>
          <a:p>
            <a:pPr lvl="2"/>
            <a:r>
              <a:rPr lang="fr-FR" dirty="0">
                <a:solidFill>
                  <a:schemeClr val="tx1">
                    <a:lumMod val="65000"/>
                    <a:lumOff val="35000"/>
                  </a:schemeClr>
                </a:solidFill>
              </a:rPr>
              <a:t>Lorsque le camion livre des porcelets sur le lieu et repart avec d'autres animaux</a:t>
            </a:r>
          </a:p>
          <a:p>
            <a:pPr lvl="2"/>
            <a:r>
              <a:rPr lang="fr-FR" dirty="0">
                <a:solidFill>
                  <a:schemeClr val="tx1">
                    <a:lumMod val="65000"/>
                    <a:lumOff val="35000"/>
                  </a:schemeClr>
                </a:solidFill>
              </a:rPr>
              <a:t>Lorsque ce sont les derniers transports d'un lieu de production qui fonctionne en tout-plein tout-vide..</a:t>
            </a:r>
            <a:endParaRPr lang="fr-CA" dirty="0">
              <a:solidFill>
                <a:schemeClr val="tx1">
                  <a:lumMod val="65000"/>
                  <a:lumOff val="35000"/>
                </a:schemeClr>
              </a:solidFill>
            </a:endParaRPr>
          </a:p>
          <a:p>
            <a:r>
              <a:rPr lang="fr-CA" b="1" dirty="0">
                <a:solidFill>
                  <a:srgbClr val="FFFF00"/>
                </a:solidFill>
              </a:rPr>
              <a:t>PARTIEL</a:t>
            </a:r>
          </a:p>
          <a:p>
            <a:pPr lvl="1"/>
            <a:r>
              <a:rPr lang="fr-CA" dirty="0"/>
              <a:t>Lorsque</a:t>
            </a:r>
            <a:r>
              <a:rPr lang="fr-FR" dirty="0"/>
              <a:t> les animaux présents à l'intérieur du camion proviennent de la même pyramide</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endParaRPr lang="fr-CA" b="1" dirty="0">
              <a:solidFill>
                <a:srgbClr val="FFFF00"/>
              </a:solidFill>
            </a:endParaRPr>
          </a:p>
          <a:p>
            <a:pPr marL="292608" lvl="1" indent="0">
              <a:buNone/>
            </a:pPr>
            <a:endParaRPr lang="fr-CA" dirty="0">
              <a:solidFill>
                <a:schemeClr val="tx1"/>
              </a:solidFill>
            </a:endParaRPr>
          </a:p>
        </p:txBody>
      </p:sp>
      <p:pic>
        <p:nvPicPr>
          <p:cNvPr id="2" name="Picture 1"/>
          <p:cNvPicPr>
            <a:picLocks noChangeAspect="1"/>
          </p:cNvPicPr>
          <p:nvPr/>
        </p:nvPicPr>
        <p:blipFill>
          <a:blip r:embed="rId2"/>
          <a:stretch>
            <a:fillRect/>
          </a:stretch>
        </p:blipFill>
        <p:spPr>
          <a:xfrm>
            <a:off x="5508104" y="3450156"/>
            <a:ext cx="3141141" cy="2761219"/>
          </a:xfrm>
          <a:prstGeom prst="rect">
            <a:avLst/>
          </a:prstGeom>
        </p:spPr>
      </p:pic>
    </p:spTree>
    <p:extLst>
      <p:ext uri="{BB962C8B-B14F-4D97-AF65-F5344CB8AC3E}">
        <p14:creationId xmlns:p14="http://schemas.microsoft.com/office/powerpoint/2010/main" val="3282250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15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72840530"/>
              </p:ext>
            </p:extLst>
          </p:nvPr>
        </p:nvGraphicFramePr>
        <p:xfrm>
          <a:off x="827584" y="170080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sortants</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débarcadères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Q15.  Un quai de chargement conforme aux normes de biosécurité est présent sur chaque bâtiment du site d'élevage. (I–50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5112568" cy="3245140"/>
          </a:xfrm>
        </p:spPr>
        <p:txBody>
          <a:bodyPr>
            <a:normAutofit fontScale="92500" lnSpcReduction="10000"/>
          </a:bodyPr>
          <a:lstStyle/>
          <a:p>
            <a:r>
              <a:rPr lang="fr-CA" b="1" dirty="0">
                <a:solidFill>
                  <a:srgbClr val="92D050"/>
                </a:solidFill>
              </a:rPr>
              <a:t>OUI</a:t>
            </a:r>
          </a:p>
          <a:p>
            <a:pPr lvl="1"/>
            <a:r>
              <a:rPr lang="fr-FR" dirty="0">
                <a:solidFill>
                  <a:schemeClr val="tx1">
                    <a:lumMod val="65000"/>
                    <a:lumOff val="35000"/>
                  </a:schemeClr>
                </a:solidFill>
              </a:rPr>
              <a:t>Pour être conforme, le quai doit être chauffé, couvert et à accès limité. </a:t>
            </a:r>
            <a:endParaRPr lang="fr-CA" dirty="0">
              <a:solidFill>
                <a:schemeClr val="tx1">
                  <a:lumMod val="65000"/>
                  <a:lumOff val="35000"/>
                </a:schemeClr>
              </a:solidFill>
            </a:endParaRPr>
          </a:p>
          <a:p>
            <a:r>
              <a:rPr lang="fr-CA" b="1" dirty="0">
                <a:solidFill>
                  <a:srgbClr val="FFFF00"/>
                </a:solidFill>
              </a:rPr>
              <a:t>PARTIEL</a:t>
            </a:r>
          </a:p>
          <a:p>
            <a:pPr lvl="1"/>
            <a:r>
              <a:rPr lang="fr-FR" dirty="0"/>
              <a:t>Un quai qui respecte deux des trois conditions </a:t>
            </a:r>
            <a:r>
              <a:rPr lang="fr-CA" dirty="0">
                <a:solidFill>
                  <a:schemeClr val="tx1">
                    <a:lumMod val="65000"/>
                    <a:lumOff val="35000"/>
                  </a:schemeClr>
                </a:solidFill>
              </a:rPr>
              <a:t>énoncés</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pic>
        <p:nvPicPr>
          <p:cNvPr id="5" name="Picture 51" descr="Bon quai"/>
          <p:cNvPicPr>
            <a:picLocks noChangeAspect="1" noChangeArrowheads="1"/>
          </p:cNvPicPr>
          <p:nvPr/>
        </p:nvPicPr>
        <p:blipFill>
          <a:blip r:embed="rId2">
            <a:extLst>
              <a:ext uri="{28A0092B-C50C-407E-A947-70E740481C1C}">
                <a14:useLocalDpi xmlns:a14="http://schemas.microsoft.com/office/drawing/2010/main" val="0"/>
              </a:ext>
            </a:extLst>
          </a:blip>
          <a:srcRect t="14355" b="951"/>
          <a:stretch>
            <a:fillRect/>
          </a:stretch>
        </p:blipFill>
        <p:spPr bwMode="auto">
          <a:xfrm>
            <a:off x="6300192" y="3594897"/>
            <a:ext cx="2185988"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080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16</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414145343"/>
              </p:ext>
            </p:extLst>
          </p:nvPr>
        </p:nvGraphicFramePr>
        <p:xfrm>
          <a:off x="899592" y="1682703"/>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Animaux</a:t>
                      </a:r>
                      <a:r>
                        <a:rPr lang="en-CA" sz="16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sortants</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débarcadères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Q16.  Le camionneur demeure à l'extérieur du bâtiment et respecte les procédures établies par l'éleveur. (P–50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6912768" cy="3245140"/>
          </a:xfrm>
        </p:spPr>
        <p:txBody>
          <a:bodyPr>
            <a:normAutofit lnSpcReduction="10000"/>
          </a:bodyPr>
          <a:lstStyle/>
          <a:p>
            <a:r>
              <a:rPr lang="fr-CA" b="1" dirty="0">
                <a:solidFill>
                  <a:srgbClr val="92D050"/>
                </a:solidFill>
              </a:rPr>
              <a:t>OUI</a:t>
            </a:r>
          </a:p>
          <a:p>
            <a:pPr lvl="1"/>
            <a:r>
              <a:rPr lang="fr-CA" dirty="0">
                <a:solidFill>
                  <a:schemeClr val="tx1">
                    <a:lumMod val="65000"/>
                    <a:lumOff val="35000"/>
                  </a:schemeClr>
                </a:solidFill>
              </a:rPr>
              <a:t>Conforme à l’énoncé</a:t>
            </a:r>
          </a:p>
          <a:p>
            <a:pPr lvl="1"/>
            <a:r>
              <a:rPr lang="fr-CA" dirty="0">
                <a:solidFill>
                  <a:schemeClr val="tx1">
                    <a:lumMod val="65000"/>
                    <a:lumOff val="35000"/>
                  </a:schemeClr>
                </a:solidFill>
              </a:rPr>
              <a:t>Demeure à l’extérieur</a:t>
            </a:r>
          </a:p>
          <a:p>
            <a:pPr lvl="1"/>
            <a:r>
              <a:rPr lang="fr-CA" dirty="0">
                <a:solidFill>
                  <a:schemeClr val="tx1">
                    <a:lumMod val="65000"/>
                    <a:lumOff val="35000"/>
                  </a:schemeClr>
                </a:solidFill>
              </a:rPr>
              <a:t>Respecte les procédures </a:t>
            </a:r>
          </a:p>
          <a:p>
            <a:pPr lvl="2"/>
            <a:r>
              <a:rPr lang="fr-CA" dirty="0">
                <a:solidFill>
                  <a:schemeClr val="tx1">
                    <a:lumMod val="65000"/>
                    <a:lumOff val="35000"/>
                  </a:schemeClr>
                </a:solidFill>
              </a:rPr>
              <a:t>Discuter des procédures et valider qu’elles ne mettent pas à risque le troupeau</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dirty="0">
              <a:solidFill>
                <a:schemeClr val="tx1">
                  <a:lumMod val="65000"/>
                  <a:lumOff val="35000"/>
                </a:schemeClr>
              </a:solidFill>
            </a:endParaRPr>
          </a:p>
          <a:p>
            <a:pPr lvl="1"/>
            <a:endParaRPr lang="fr-CA" b="1" dirty="0">
              <a:solidFill>
                <a:srgbClr val="FFFF00"/>
              </a:solidFill>
            </a:endParaRPr>
          </a:p>
          <a:p>
            <a:pPr marL="292608" lvl="1" indent="0">
              <a:buNone/>
            </a:pPr>
            <a:endParaRPr lang="fr-CA" dirty="0">
              <a:solidFill>
                <a:schemeClr val="tx1"/>
              </a:solidFill>
            </a:endParaRPr>
          </a:p>
        </p:txBody>
      </p:sp>
      <p:pic>
        <p:nvPicPr>
          <p:cNvPr id="8" name="Picture 7"/>
          <p:cNvPicPr>
            <a:picLocks noChangeAspect="1"/>
          </p:cNvPicPr>
          <p:nvPr/>
        </p:nvPicPr>
        <p:blipFill>
          <a:blip r:embed="rId2"/>
          <a:stretch>
            <a:fillRect/>
          </a:stretch>
        </p:blipFill>
        <p:spPr>
          <a:xfrm>
            <a:off x="7020272" y="1936633"/>
            <a:ext cx="576065" cy="898198"/>
          </a:xfrm>
          <a:prstGeom prst="rect">
            <a:avLst/>
          </a:prstGeom>
        </p:spPr>
      </p:pic>
    </p:spTree>
    <p:extLst>
      <p:ext uri="{BB962C8B-B14F-4D97-AF65-F5344CB8AC3E}">
        <p14:creationId xmlns:p14="http://schemas.microsoft.com/office/powerpoint/2010/main" val="4280076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17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984643753"/>
              </p:ext>
            </p:extLst>
          </p:nvPr>
        </p:nvGraphicFramePr>
        <p:xfrm>
          <a:off x="874194" y="1751335"/>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a:solidFill>
                            <a:srgbClr val="000000"/>
                          </a:solidFill>
                          <a:effectLst/>
                          <a:latin typeface="Calibri" panose="020F0502020204030204" pitchFamily="34" charset="0"/>
                        </a:rPr>
                        <a:t>Personnel et </a:t>
                      </a:r>
                      <a:r>
                        <a:rPr lang="en-CA" sz="1600" b="1" i="0" u="none" strike="noStrike" dirty="0" err="1">
                          <a:solidFill>
                            <a:srgbClr val="000000"/>
                          </a:solidFill>
                          <a:effectLst/>
                          <a:latin typeface="Calibri" panose="020F0502020204030204" pitchFamily="34" charset="0"/>
                        </a:rPr>
                        <a:t>visiteurs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Q17.  Une affiche avec le nom de la ferme ainsi qu'une barrière pouvant être fermée au besoin sont présentes à l'entrée de la zone d'accès contrôlé (ZAC) pour empêcher les personnes non autorisées d'entrer sur le site d'élevage. (I–5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74194" y="3208196"/>
            <a:ext cx="5570014" cy="3245140"/>
          </a:xfrm>
        </p:spPr>
        <p:txBody>
          <a:bodyPr>
            <a:normAutofit fontScale="92500" lnSpcReduction="20000"/>
          </a:bodyPr>
          <a:lstStyle/>
          <a:p>
            <a:r>
              <a:rPr lang="fr-CA" b="1" dirty="0">
                <a:solidFill>
                  <a:srgbClr val="92D050"/>
                </a:solidFill>
              </a:rPr>
              <a:t>OUI</a:t>
            </a:r>
          </a:p>
          <a:p>
            <a:pPr lvl="1"/>
            <a:r>
              <a:rPr lang="en-CA" dirty="0">
                <a:solidFill>
                  <a:schemeClr val="tx1">
                    <a:lumMod val="65000"/>
                    <a:lumOff val="35000"/>
                  </a:schemeClr>
                </a:solidFill>
              </a:rPr>
              <a:t>L</a:t>
            </a:r>
            <a:r>
              <a:rPr lang="fr-FR" dirty="0">
                <a:solidFill>
                  <a:schemeClr val="tx1">
                    <a:lumMod val="65000"/>
                    <a:lumOff val="35000"/>
                  </a:schemeClr>
                </a:solidFill>
              </a:rPr>
              <a:t>'affiche doit inclure le nom de la ferme et un numéro de téléphone pour communiquer avec le personnel de l'entreprise.</a:t>
            </a:r>
            <a:endParaRPr lang="fr-CA" dirty="0">
              <a:solidFill>
                <a:schemeClr val="tx1">
                  <a:lumMod val="65000"/>
                  <a:lumOff val="35000"/>
                </a:schemeClr>
              </a:solidFill>
            </a:endParaRPr>
          </a:p>
          <a:p>
            <a:r>
              <a:rPr lang="fr-CA" b="1" dirty="0">
                <a:solidFill>
                  <a:srgbClr val="FFFF00"/>
                </a:solidFill>
              </a:rPr>
              <a:t>PARTIEL</a:t>
            </a:r>
          </a:p>
          <a:p>
            <a:pPr lvl="1"/>
            <a:r>
              <a:rPr lang="fr-FR" dirty="0"/>
              <a:t>Il y a présence d'une seule composante, l'affiche ou la barrière</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pic>
        <p:nvPicPr>
          <p:cNvPr id="8" name="Picture 2" descr="CEPP2 redimensionn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674088"/>
            <a:ext cx="2731130" cy="204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6943014" y="3173274"/>
            <a:ext cx="1157454" cy="1500814"/>
          </a:xfrm>
          <a:prstGeom prst="rect">
            <a:avLst/>
          </a:prstGeom>
        </p:spPr>
      </p:pic>
    </p:spTree>
    <p:extLst>
      <p:ext uri="{BB962C8B-B14F-4D97-AF65-F5344CB8AC3E}">
        <p14:creationId xmlns:p14="http://schemas.microsoft.com/office/powerpoint/2010/main" val="1344460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18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136134067"/>
              </p:ext>
            </p:extLst>
          </p:nvPr>
        </p:nvGraphicFramePr>
        <p:xfrm>
          <a:off x="899592" y="1735051"/>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a:solidFill>
                            <a:srgbClr val="000000"/>
                          </a:solidFill>
                          <a:effectLst/>
                          <a:latin typeface="Calibri" panose="020F0502020204030204" pitchFamily="34" charset="0"/>
                        </a:rPr>
                        <a:t>Personnel et </a:t>
                      </a:r>
                      <a:r>
                        <a:rPr lang="en-CA" sz="1600" b="1" i="0" u="none" strike="noStrike" dirty="0" err="1">
                          <a:solidFill>
                            <a:srgbClr val="000000"/>
                          </a:solidFill>
                          <a:effectLst/>
                          <a:latin typeface="Calibri" panose="020F0502020204030204" pitchFamily="34" charset="0"/>
                        </a:rPr>
                        <a:t>visiteurs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Q18.  L'accès aux bâtiments est limité au personnel désigné et aux visiteurs autorisés, les portes sont gardées verrouillées et une affiche, à cet effet, est apposée à l'entrée de chaque bâtiment. (P–20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5256584" cy="3245140"/>
          </a:xfrm>
        </p:spPr>
        <p:txBody>
          <a:bodyPr>
            <a:normAutofit fontScale="70000" lnSpcReduction="20000"/>
          </a:bodyPr>
          <a:lstStyle/>
          <a:p>
            <a:r>
              <a:rPr lang="fr-CA" b="1" dirty="0">
                <a:solidFill>
                  <a:srgbClr val="92D050"/>
                </a:solidFill>
              </a:rPr>
              <a:t>OUI</a:t>
            </a:r>
          </a:p>
          <a:p>
            <a:pPr lvl="1"/>
            <a:r>
              <a:rPr lang="en-CA" dirty="0">
                <a:solidFill>
                  <a:schemeClr val="tx1">
                    <a:lumMod val="65000"/>
                    <a:lumOff val="35000"/>
                  </a:schemeClr>
                </a:solidFill>
              </a:rPr>
              <a:t>L</a:t>
            </a:r>
            <a:r>
              <a:rPr lang="fr-FR" dirty="0">
                <a:solidFill>
                  <a:schemeClr val="tx1">
                    <a:lumMod val="65000"/>
                    <a:lumOff val="35000"/>
                  </a:schemeClr>
                </a:solidFill>
              </a:rPr>
              <a:t>es visiteurs doivent toujours s'annoncer</a:t>
            </a:r>
          </a:p>
          <a:p>
            <a:pPr lvl="1"/>
            <a:r>
              <a:rPr lang="fr-FR" dirty="0">
                <a:solidFill>
                  <a:schemeClr val="tx1">
                    <a:lumMod val="65000"/>
                    <a:lumOff val="35000"/>
                  </a:schemeClr>
                </a:solidFill>
              </a:rPr>
              <a:t>Les portes sont toujours verrouillées (à valider lors de la visite)</a:t>
            </a:r>
          </a:p>
          <a:p>
            <a:pPr lvl="1"/>
            <a:r>
              <a:rPr lang="fr-FR" dirty="0">
                <a:solidFill>
                  <a:schemeClr val="tx1">
                    <a:lumMod val="65000"/>
                    <a:lumOff val="35000"/>
                  </a:schemeClr>
                </a:solidFill>
              </a:rPr>
              <a:t>Les affiches sont présentes et indique qu’il est défendu d’entrer sans autorisation. </a:t>
            </a:r>
            <a:endParaRPr lang="fr-CA" dirty="0">
              <a:solidFill>
                <a:schemeClr val="tx1">
                  <a:lumMod val="65000"/>
                  <a:lumOff val="35000"/>
                </a:schemeClr>
              </a:solidFill>
            </a:endParaRPr>
          </a:p>
          <a:p>
            <a:r>
              <a:rPr lang="fr-CA" b="1" dirty="0">
                <a:solidFill>
                  <a:srgbClr val="FFFF00"/>
                </a:solidFill>
              </a:rPr>
              <a:t>PARTIEL</a:t>
            </a:r>
          </a:p>
          <a:p>
            <a:pPr lvl="1"/>
            <a:r>
              <a:rPr lang="fr-FR" dirty="0">
                <a:solidFill>
                  <a:schemeClr val="tx1">
                    <a:lumMod val="65000"/>
                    <a:lumOff val="35000"/>
                  </a:schemeClr>
                </a:solidFill>
              </a:rPr>
              <a:t>Les visiteurs doivent toujours s'annoncer</a:t>
            </a:r>
          </a:p>
          <a:p>
            <a:pPr lvl="1"/>
            <a:r>
              <a:rPr lang="fr-FR" dirty="0">
                <a:solidFill>
                  <a:schemeClr val="tx1">
                    <a:lumMod val="65000"/>
                    <a:lumOff val="35000"/>
                  </a:schemeClr>
                </a:solidFill>
              </a:rPr>
              <a:t>Les portes ne sont pas toutes verrouillées ou l’affiche est absente (1 des 2 éléments doit être présent)</a:t>
            </a:r>
            <a:endParaRPr lang="fr-CA" dirty="0">
              <a:solidFill>
                <a:schemeClr val="tx1">
                  <a:lumMod val="65000"/>
                  <a:lumOff val="35000"/>
                </a:schemeClr>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pic>
        <p:nvPicPr>
          <p:cNvPr id="5" name="Picture 1" descr="Door.jpg"/>
          <p:cNvPicPr>
            <a:picLocks noChangeAspect="1"/>
          </p:cNvPicPr>
          <p:nvPr/>
        </p:nvPicPr>
        <p:blipFill>
          <a:blip r:embed="rId2">
            <a:extLst>
              <a:ext uri="{28A0092B-C50C-407E-A947-70E740481C1C}">
                <a14:useLocalDpi xmlns:a14="http://schemas.microsoft.com/office/drawing/2010/main" val="0"/>
              </a:ext>
            </a:extLst>
          </a:blip>
          <a:srcRect l="6802"/>
          <a:stretch>
            <a:fillRect/>
          </a:stretch>
        </p:blipFill>
        <p:spPr bwMode="auto">
          <a:xfrm>
            <a:off x="6372200" y="3140968"/>
            <a:ext cx="22113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375957"/>
            <a:ext cx="9906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03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CA" dirty="0"/>
              <a:t>   1. Introduction</a:t>
            </a:r>
          </a:p>
        </p:txBody>
      </p:sp>
      <p:sp>
        <p:nvSpPr>
          <p:cNvPr id="3" name="Content Placeholder 2"/>
          <p:cNvSpPr>
            <a:spLocks noGrp="1"/>
          </p:cNvSpPr>
          <p:nvPr>
            <p:ph idx="1"/>
          </p:nvPr>
        </p:nvSpPr>
        <p:spPr>
          <a:xfrm>
            <a:off x="611560" y="1700808"/>
            <a:ext cx="7499176" cy="4754928"/>
          </a:xfrm>
        </p:spPr>
        <p:txBody>
          <a:bodyPr>
            <a:normAutofit fontScale="92500" lnSpcReduction="10000"/>
          </a:bodyPr>
          <a:lstStyle/>
          <a:p>
            <a:pPr marL="0" indent="0">
              <a:buNone/>
            </a:pPr>
            <a:r>
              <a:rPr lang="fr-CA" sz="3200" b="1" dirty="0"/>
              <a:t>Pourquoi un nouvel outil ?</a:t>
            </a:r>
          </a:p>
          <a:p>
            <a:r>
              <a:rPr lang="fr-FR" dirty="0"/>
              <a:t>Adapté à la réalité québécoise; </a:t>
            </a:r>
          </a:p>
          <a:p>
            <a:r>
              <a:rPr lang="fr-FR" dirty="0"/>
              <a:t>Optimisé pour la prévention de l’introduction de la DEP et le contrôle du SRRP; </a:t>
            </a:r>
          </a:p>
          <a:p>
            <a:r>
              <a:rPr lang="fr-FR" dirty="0"/>
              <a:t>Développé dans un format facilement utilisable à la ferme; plus court et plus simple;</a:t>
            </a:r>
          </a:p>
          <a:p>
            <a:r>
              <a:rPr lang="fr-FR" dirty="0"/>
              <a:t>Un outil d’étalonnage mettant l’accent sur deux concepts concrets pour les producteurs soit: </a:t>
            </a:r>
          </a:p>
          <a:p>
            <a:pPr lvl="1"/>
            <a:r>
              <a:rPr lang="fr-FR" dirty="0"/>
              <a:t>La conformité des installations et des équipements;</a:t>
            </a:r>
          </a:p>
          <a:p>
            <a:pPr lvl="1"/>
            <a:r>
              <a:rPr lang="fr-FR" dirty="0"/>
              <a:t>La conformité des procédures de travail. </a:t>
            </a:r>
          </a:p>
          <a:p>
            <a:endParaRPr lang="fr-CA" dirty="0"/>
          </a:p>
        </p:txBody>
      </p:sp>
    </p:spTree>
    <p:extLst>
      <p:ext uri="{BB962C8B-B14F-4D97-AF65-F5344CB8AC3E}">
        <p14:creationId xmlns:p14="http://schemas.microsoft.com/office/powerpoint/2010/main" val="3039155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19</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278454562"/>
              </p:ext>
            </p:extLst>
          </p:nvPr>
        </p:nvGraphicFramePr>
        <p:xfrm>
          <a:off x="827584"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a:solidFill>
                            <a:srgbClr val="000000"/>
                          </a:solidFill>
                          <a:effectLst/>
                          <a:latin typeface="Calibri" panose="020F0502020204030204" pitchFamily="34" charset="0"/>
                        </a:rPr>
                        <a:t>Personnel et </a:t>
                      </a:r>
                      <a:r>
                        <a:rPr lang="en-CA" sz="1600" b="1" i="0" u="none" strike="noStrike" dirty="0" err="1">
                          <a:solidFill>
                            <a:srgbClr val="000000"/>
                          </a:solidFill>
                          <a:effectLst/>
                          <a:latin typeface="Calibri" panose="020F0502020204030204" pitchFamily="34" charset="0"/>
                        </a:rPr>
                        <a:t>visiteurs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Q19.  Une politique concernant le temps de retrait à respecter, incluant les séjours à l'étranger, est disponible et appliquée. (P–20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4752528" cy="3245140"/>
          </a:xfrm>
        </p:spPr>
        <p:txBody>
          <a:bodyPr>
            <a:normAutofit fontScale="92500" lnSpcReduction="10000"/>
          </a:bodyPr>
          <a:lstStyle/>
          <a:p>
            <a:r>
              <a:rPr lang="fr-CA" b="1" dirty="0">
                <a:solidFill>
                  <a:srgbClr val="92D050"/>
                </a:solidFill>
              </a:rPr>
              <a:t>OUI</a:t>
            </a:r>
          </a:p>
          <a:p>
            <a:pPr lvl="1"/>
            <a:r>
              <a:rPr lang="fr-CA" dirty="0">
                <a:solidFill>
                  <a:schemeClr val="tx1">
                    <a:lumMod val="65000"/>
                    <a:lumOff val="35000"/>
                  </a:schemeClr>
                </a:solidFill>
              </a:rPr>
              <a:t>Une politique écrite est disponible. Si non, le personnel est capable de l’expliquer clairement.</a:t>
            </a:r>
          </a:p>
          <a:p>
            <a:pPr lvl="1"/>
            <a:r>
              <a:rPr lang="fr-CA" dirty="0">
                <a:solidFill>
                  <a:schemeClr val="tx1">
                    <a:lumMod val="65000"/>
                    <a:lumOff val="35000"/>
                  </a:schemeClr>
                </a:solidFill>
              </a:rPr>
              <a:t>U</a:t>
            </a:r>
            <a:r>
              <a:rPr lang="fr-FR" dirty="0">
                <a:solidFill>
                  <a:schemeClr val="tx1">
                    <a:lumMod val="65000"/>
                    <a:lumOff val="35000"/>
                  </a:schemeClr>
                </a:solidFill>
              </a:rPr>
              <a:t>ne entreprise qui possède plusieurs sites doit avoir un document qui établit l'ordre des visites.</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pic>
        <p:nvPicPr>
          <p:cNvPr id="2" name="Picture 1"/>
          <p:cNvPicPr>
            <a:picLocks noChangeAspect="1"/>
          </p:cNvPicPr>
          <p:nvPr/>
        </p:nvPicPr>
        <p:blipFill>
          <a:blip r:embed="rId2"/>
          <a:stretch>
            <a:fillRect/>
          </a:stretch>
        </p:blipFill>
        <p:spPr>
          <a:xfrm>
            <a:off x="5796136" y="4149080"/>
            <a:ext cx="3144671" cy="1538325"/>
          </a:xfrm>
          <a:prstGeom prst="rect">
            <a:avLst/>
          </a:prstGeom>
        </p:spPr>
      </p:pic>
      <p:pic>
        <p:nvPicPr>
          <p:cNvPr id="8" name="Picture 7"/>
          <p:cNvPicPr>
            <a:picLocks noChangeAspect="1"/>
          </p:cNvPicPr>
          <p:nvPr/>
        </p:nvPicPr>
        <p:blipFill>
          <a:blip r:embed="rId3"/>
          <a:stretch>
            <a:fillRect/>
          </a:stretch>
        </p:blipFill>
        <p:spPr>
          <a:xfrm>
            <a:off x="6948264" y="2003862"/>
            <a:ext cx="576065" cy="898198"/>
          </a:xfrm>
          <a:prstGeom prst="rect">
            <a:avLst/>
          </a:prstGeom>
        </p:spPr>
      </p:pic>
    </p:spTree>
    <p:extLst>
      <p:ext uri="{BB962C8B-B14F-4D97-AF65-F5344CB8AC3E}">
        <p14:creationId xmlns:p14="http://schemas.microsoft.com/office/powerpoint/2010/main" val="155104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20</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81080558"/>
              </p:ext>
            </p:extLst>
          </p:nvPr>
        </p:nvGraphicFramePr>
        <p:xfrm>
          <a:off x="899592"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a:solidFill>
                            <a:srgbClr val="000000"/>
                          </a:solidFill>
                          <a:effectLst/>
                          <a:latin typeface="Calibri" panose="020F0502020204030204" pitchFamily="34" charset="0"/>
                        </a:rPr>
                        <a:t>Personnel et </a:t>
                      </a:r>
                      <a:r>
                        <a:rPr lang="en-CA" sz="1600" b="1" i="0" u="none" strike="noStrike" dirty="0" err="1">
                          <a:solidFill>
                            <a:srgbClr val="000000"/>
                          </a:solidFill>
                          <a:effectLst/>
                          <a:latin typeface="Calibri" panose="020F0502020204030204" pitchFamily="34" charset="0"/>
                        </a:rPr>
                        <a:t>visiteurs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600" b="0" i="0" u="none" strike="noStrike" dirty="0">
                          <a:solidFill>
                            <a:srgbClr val="000000"/>
                          </a:solidFill>
                          <a:effectLst/>
                          <a:latin typeface="Calibri" panose="020F0502020204030204" pitchFamily="34" charset="0"/>
                        </a:rPr>
                        <a:t>Q20.  Un registre des visiteurs est disponible et à jour.  (P–5 pts)</a:t>
                      </a:r>
                      <a:endParaRPr lang="fr-FR"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4536504"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L</a:t>
            </a:r>
            <a:r>
              <a:rPr lang="fr-FR" dirty="0">
                <a:solidFill>
                  <a:schemeClr val="tx1">
                    <a:lumMod val="65000"/>
                    <a:lumOff val="35000"/>
                  </a:schemeClr>
                </a:solidFill>
              </a:rPr>
              <a:t>e registre contient la date de la visite, le nom et la signature du visiteur, la date et l'endroit du dernier contact avec des porcs. </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2" name="Picture 1"/>
          <p:cNvPicPr>
            <a:picLocks noChangeAspect="1"/>
          </p:cNvPicPr>
          <p:nvPr/>
        </p:nvPicPr>
        <p:blipFill>
          <a:blip r:embed="rId2"/>
          <a:stretch>
            <a:fillRect/>
          </a:stretch>
        </p:blipFill>
        <p:spPr>
          <a:xfrm>
            <a:off x="5940152" y="3861048"/>
            <a:ext cx="3003157" cy="2219724"/>
          </a:xfrm>
          <a:prstGeom prst="rect">
            <a:avLst/>
          </a:prstGeom>
        </p:spPr>
      </p:pic>
      <p:pic>
        <p:nvPicPr>
          <p:cNvPr id="8" name="Picture 7"/>
          <p:cNvPicPr>
            <a:picLocks noChangeAspect="1"/>
          </p:cNvPicPr>
          <p:nvPr/>
        </p:nvPicPr>
        <p:blipFill>
          <a:blip r:embed="rId3"/>
          <a:stretch>
            <a:fillRect/>
          </a:stretch>
        </p:blipFill>
        <p:spPr>
          <a:xfrm>
            <a:off x="7020272" y="2003862"/>
            <a:ext cx="576065" cy="898198"/>
          </a:xfrm>
          <a:prstGeom prst="rect">
            <a:avLst/>
          </a:prstGeom>
        </p:spPr>
      </p:pic>
    </p:spTree>
    <p:extLst>
      <p:ext uri="{BB962C8B-B14F-4D97-AF65-F5344CB8AC3E}">
        <p14:creationId xmlns:p14="http://schemas.microsoft.com/office/powerpoint/2010/main" val="1630713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21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549299706"/>
              </p:ext>
            </p:extLst>
          </p:nvPr>
        </p:nvGraphicFramePr>
        <p:xfrm>
          <a:off x="899592" y="170080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a:solidFill>
                            <a:srgbClr val="000000"/>
                          </a:solidFill>
                          <a:effectLst/>
                          <a:latin typeface="Calibri" panose="020F0502020204030204" pitchFamily="34" charset="0"/>
                        </a:rPr>
                        <a:t>Personnel et </a:t>
                      </a:r>
                      <a:r>
                        <a:rPr lang="en-CA" sz="1600" b="1" i="0" u="none" strike="noStrike" dirty="0" err="1">
                          <a:solidFill>
                            <a:srgbClr val="000000"/>
                          </a:solidFill>
                          <a:effectLst/>
                          <a:latin typeface="Calibri" panose="020F0502020204030204" pitchFamily="34" charset="0"/>
                        </a:rPr>
                        <a:t>visiteurs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Q21.  Les bâtiments du lieu de production sont dotés d'installations de biosécurité de base (corridor danois ou douche), de vêtements, de bottes de rechange et de matériel pour se laver les mains. (I–100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188952"/>
            <a:ext cx="5256584" cy="3264384"/>
          </a:xfrm>
        </p:spPr>
        <p:txBody>
          <a:bodyPr>
            <a:normAutofit fontScale="70000" lnSpcReduction="20000"/>
          </a:bodyPr>
          <a:lstStyle/>
          <a:p>
            <a:r>
              <a:rPr lang="fr-CA" b="1" dirty="0">
                <a:solidFill>
                  <a:srgbClr val="92D050"/>
                </a:solidFill>
              </a:rPr>
              <a:t>OUI</a:t>
            </a:r>
          </a:p>
          <a:p>
            <a:pPr lvl="1"/>
            <a:r>
              <a:rPr lang="fr-FR" dirty="0">
                <a:solidFill>
                  <a:schemeClr val="tx1">
                    <a:lumMod val="65000"/>
                    <a:lumOff val="35000"/>
                  </a:schemeClr>
                </a:solidFill>
              </a:rPr>
              <a:t>Les bâtiments du lieu de production sont dotés d'installations de biosécurité de base et elles sont fonctionnelles</a:t>
            </a:r>
          </a:p>
          <a:p>
            <a:pPr lvl="2"/>
            <a:r>
              <a:rPr lang="fr-FR" dirty="0">
                <a:solidFill>
                  <a:schemeClr val="tx1">
                    <a:lumMod val="65000"/>
                    <a:lumOff val="35000"/>
                  </a:schemeClr>
                </a:solidFill>
              </a:rPr>
              <a:t>Corridor danois ou douche</a:t>
            </a:r>
          </a:p>
          <a:p>
            <a:pPr lvl="2"/>
            <a:r>
              <a:rPr lang="fr-FR" dirty="0">
                <a:solidFill>
                  <a:schemeClr val="tx1">
                    <a:lumMod val="65000"/>
                    <a:lumOff val="35000"/>
                  </a:schemeClr>
                </a:solidFill>
              </a:rPr>
              <a:t>Vêtements et bottes de rechange</a:t>
            </a:r>
          </a:p>
          <a:p>
            <a:pPr lvl="2"/>
            <a:r>
              <a:rPr lang="fr-FR" dirty="0">
                <a:solidFill>
                  <a:schemeClr val="tx1">
                    <a:lumMod val="65000"/>
                    <a:lumOff val="35000"/>
                  </a:schemeClr>
                </a:solidFill>
              </a:rPr>
              <a:t>Matériel pour se laver les mains</a:t>
            </a:r>
          </a:p>
          <a:p>
            <a:r>
              <a:rPr lang="fr-CA" b="1" dirty="0">
                <a:solidFill>
                  <a:srgbClr val="FFFF00"/>
                </a:solidFill>
              </a:rPr>
              <a:t>PARTIEL</a:t>
            </a:r>
          </a:p>
          <a:p>
            <a:pPr lvl="1"/>
            <a:r>
              <a:rPr lang="fr-CA" dirty="0">
                <a:solidFill>
                  <a:schemeClr val="tx1">
                    <a:lumMod val="65000"/>
                    <a:lumOff val="35000"/>
                  </a:schemeClr>
                </a:solidFill>
              </a:rPr>
              <a:t>Corridor danois</a:t>
            </a:r>
          </a:p>
          <a:p>
            <a:pPr lvl="1"/>
            <a:r>
              <a:rPr lang="fr-CA" dirty="0">
                <a:solidFill>
                  <a:schemeClr val="tx1">
                    <a:lumMod val="65000"/>
                    <a:lumOff val="35000"/>
                  </a:schemeClr>
                </a:solidFill>
              </a:rPr>
              <a:t>Vêtements et bottes de rechange</a:t>
            </a: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pic>
        <p:nvPicPr>
          <p:cNvPr id="5" name="Picture 9" descr="DSCF00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109916"/>
            <a:ext cx="25146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511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22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76436746"/>
              </p:ext>
            </p:extLst>
          </p:nvPr>
        </p:nvGraphicFramePr>
        <p:xfrm>
          <a:off x="827584" y="1772816"/>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a:solidFill>
                            <a:srgbClr val="000000"/>
                          </a:solidFill>
                          <a:effectLst/>
                          <a:latin typeface="Calibri" panose="020F0502020204030204" pitchFamily="34" charset="0"/>
                        </a:rPr>
                        <a:t>Personnel et </a:t>
                      </a:r>
                      <a:r>
                        <a:rPr lang="en-CA" sz="1600" b="1" i="0" u="none" strike="noStrike" dirty="0" err="1">
                          <a:solidFill>
                            <a:srgbClr val="000000"/>
                          </a:solidFill>
                          <a:effectLst/>
                          <a:latin typeface="Calibri" panose="020F0502020204030204" pitchFamily="34" charset="0"/>
                        </a:rPr>
                        <a:t>visiteurs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Q22.  Les protocoles d'entrée et de sortie des bâtiments de production sont affichés et respectés. (P–100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6984776" cy="3245140"/>
          </a:xfrm>
        </p:spPr>
        <p:txBody>
          <a:bodyPr>
            <a:normAutofit fontScale="92500" lnSpcReduction="10000"/>
          </a:bodyPr>
          <a:lstStyle/>
          <a:p>
            <a:r>
              <a:rPr lang="fr-CA" b="1" dirty="0">
                <a:solidFill>
                  <a:srgbClr val="92D050"/>
                </a:solidFill>
              </a:rPr>
              <a:t>OUI</a:t>
            </a:r>
          </a:p>
          <a:p>
            <a:pPr lvl="1"/>
            <a:r>
              <a:rPr lang="fr-FR" dirty="0">
                <a:solidFill>
                  <a:schemeClr val="tx1">
                    <a:lumMod val="65000"/>
                    <a:lumOff val="35000"/>
                  </a:schemeClr>
                </a:solidFill>
              </a:rPr>
              <a:t>Les protocoles d'entrée et de sortie des bâtiments de production sont affichés dans l’entrée et respectés.</a:t>
            </a:r>
            <a:endParaRPr lang="fr-CA" dirty="0">
              <a:solidFill>
                <a:schemeClr val="tx1">
                  <a:lumMod val="65000"/>
                  <a:lumOff val="35000"/>
                </a:schemeClr>
              </a:solidFill>
            </a:endParaRPr>
          </a:p>
          <a:p>
            <a:r>
              <a:rPr lang="fr-CA" b="1" dirty="0">
                <a:solidFill>
                  <a:srgbClr val="FFFF00"/>
                </a:solidFill>
              </a:rPr>
              <a:t>PARTIEL</a:t>
            </a:r>
          </a:p>
          <a:p>
            <a:pPr lvl="1"/>
            <a:r>
              <a:rPr lang="fr-CA" dirty="0"/>
              <a:t>Il n’y a pas de protocoles affichés mais la procédure est respectée</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lvl="1"/>
            <a:endParaRPr lang="fr-CA" b="1" dirty="0">
              <a:solidFill>
                <a:srgbClr val="FFFF00"/>
              </a:solidFill>
            </a:endParaRPr>
          </a:p>
          <a:p>
            <a:pPr marL="292608" lvl="1" indent="0">
              <a:buNone/>
            </a:pPr>
            <a:endParaRPr lang="fr-CA" dirty="0">
              <a:solidFill>
                <a:schemeClr val="tx1"/>
              </a:solidFill>
            </a:endParaRPr>
          </a:p>
        </p:txBody>
      </p:sp>
    </p:spTree>
    <p:extLst>
      <p:ext uri="{BB962C8B-B14F-4D97-AF65-F5344CB8AC3E}">
        <p14:creationId xmlns:p14="http://schemas.microsoft.com/office/powerpoint/2010/main" val="3735948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23</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250096840"/>
              </p:ext>
            </p:extLst>
          </p:nvPr>
        </p:nvGraphicFramePr>
        <p:xfrm>
          <a:off x="899592"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Personnel et </a:t>
                      </a:r>
                      <a:r>
                        <a:rPr lang="en-CA" sz="1600" b="1" i="0" u="none" strike="noStrike" dirty="0" err="1">
                          <a:solidFill>
                            <a:srgbClr val="000000"/>
                          </a:solidFill>
                          <a:effectLst/>
                          <a:latin typeface="Calibri" panose="020F0502020204030204" pitchFamily="34" charset="0"/>
                        </a:rPr>
                        <a:t>visiteurs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Q23.  Le personnel requis pour les activités courantes dans les bâtiments travaille uniquement sur ce site d'élevage. (P–100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6912768" cy="3245140"/>
          </a:xfrm>
        </p:spPr>
        <p:txBody>
          <a:bodyPr>
            <a:normAutofit/>
          </a:bodyPr>
          <a:lstStyle/>
          <a:p>
            <a:r>
              <a:rPr lang="fr-CA" b="1" dirty="0">
                <a:solidFill>
                  <a:srgbClr val="92D050"/>
                </a:solidFill>
              </a:rPr>
              <a:t>OUI</a:t>
            </a:r>
          </a:p>
          <a:p>
            <a:pPr lvl="1"/>
            <a:r>
              <a:rPr lang="fr-FR" dirty="0">
                <a:solidFill>
                  <a:schemeClr val="tx1">
                    <a:lumMod val="65000"/>
                    <a:lumOff val="35000"/>
                  </a:schemeClr>
                </a:solidFill>
              </a:rPr>
              <a:t>Les activités courantes incluent la vaccination, le lavage et le chargement des porcs</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7"/>
          <p:cNvPicPr>
            <a:picLocks noChangeAspect="1"/>
          </p:cNvPicPr>
          <p:nvPr/>
        </p:nvPicPr>
        <p:blipFill>
          <a:blip r:embed="rId2"/>
          <a:stretch>
            <a:fillRect/>
          </a:stretch>
        </p:blipFill>
        <p:spPr>
          <a:xfrm>
            <a:off x="7020272" y="2003862"/>
            <a:ext cx="576065" cy="898198"/>
          </a:xfrm>
          <a:prstGeom prst="rect">
            <a:avLst/>
          </a:prstGeom>
        </p:spPr>
      </p:pic>
    </p:spTree>
    <p:extLst>
      <p:ext uri="{BB962C8B-B14F-4D97-AF65-F5344CB8AC3E}">
        <p14:creationId xmlns:p14="http://schemas.microsoft.com/office/powerpoint/2010/main" val="2331477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24</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839489068"/>
              </p:ext>
            </p:extLst>
          </p:nvPr>
        </p:nvGraphicFramePr>
        <p:xfrm>
          <a:off x="906488" y="1706823"/>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Personnel et </a:t>
                      </a:r>
                      <a:r>
                        <a:rPr lang="en-CA" sz="1600" b="1" i="0" u="none" strike="noStrike" dirty="0" err="1">
                          <a:solidFill>
                            <a:srgbClr val="000000"/>
                          </a:solidFill>
                          <a:effectLst/>
                          <a:latin typeface="Calibri" panose="020F0502020204030204" pitchFamily="34" charset="0"/>
                        </a:rPr>
                        <a:t>visiteurs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Q24.  L'introduction de viande crue ou salée à sec est interdite dans les bâtiments. (P–2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4464496" cy="3245140"/>
          </a:xfrm>
        </p:spPr>
        <p:txBody>
          <a:bodyPr>
            <a:normAutofit/>
          </a:bodyPr>
          <a:lstStyle/>
          <a:p>
            <a:r>
              <a:rPr lang="fr-CA" b="1" dirty="0">
                <a:solidFill>
                  <a:srgbClr val="92D050"/>
                </a:solidFill>
              </a:rPr>
              <a:t>OUI</a:t>
            </a:r>
          </a:p>
          <a:p>
            <a:pPr lvl="1"/>
            <a:r>
              <a:rPr lang="fr-FR" dirty="0">
                <a:solidFill>
                  <a:schemeClr val="tx1">
                    <a:lumMod val="65000"/>
                    <a:lumOff val="35000"/>
                  </a:schemeClr>
                </a:solidFill>
              </a:rPr>
              <a:t>Les produits non cuits, tels que le </a:t>
            </a:r>
            <a:r>
              <a:rPr lang="fr-FR" dirty="0" err="1">
                <a:solidFill>
                  <a:schemeClr val="tx1">
                    <a:lumMod val="65000"/>
                    <a:lumOff val="35000"/>
                  </a:schemeClr>
                </a:solidFill>
              </a:rPr>
              <a:t>prosciutto</a:t>
            </a:r>
            <a:r>
              <a:rPr lang="fr-FR" dirty="0">
                <a:solidFill>
                  <a:schemeClr val="tx1">
                    <a:lumMod val="65000"/>
                    <a:lumOff val="35000"/>
                  </a:schemeClr>
                </a:solidFill>
              </a:rPr>
              <a:t>, ne sont pas admis dans la zone d'accès restreint (ZAR)</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10" descr="Frigo Vaccins"/>
          <p:cNvPicPr>
            <a:picLocks noChangeAspect="1" noChangeArrowheads="1"/>
          </p:cNvPicPr>
          <p:nvPr/>
        </p:nvPicPr>
        <p:blipFill>
          <a:blip r:embed="rId2">
            <a:extLst>
              <a:ext uri="{28A0092B-C50C-407E-A947-70E740481C1C}">
                <a14:useLocalDpi xmlns:a14="http://schemas.microsoft.com/office/drawing/2010/main" val="0"/>
              </a:ext>
            </a:extLst>
          </a:blip>
          <a:srcRect l="13274" t="12495" r="238" b="23376"/>
          <a:stretch>
            <a:fillRect/>
          </a:stretch>
        </p:blipFill>
        <p:spPr bwMode="auto">
          <a:xfrm>
            <a:off x="5364088" y="3933056"/>
            <a:ext cx="3661680" cy="183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tretch>
            <a:fillRect/>
          </a:stretch>
        </p:blipFill>
        <p:spPr>
          <a:xfrm>
            <a:off x="7020272" y="1960753"/>
            <a:ext cx="576065" cy="898198"/>
          </a:xfrm>
          <a:prstGeom prst="rect">
            <a:avLst/>
          </a:prstGeom>
        </p:spPr>
      </p:pic>
    </p:spTree>
    <p:extLst>
      <p:ext uri="{BB962C8B-B14F-4D97-AF65-F5344CB8AC3E}">
        <p14:creationId xmlns:p14="http://schemas.microsoft.com/office/powerpoint/2010/main" val="1778237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25</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01295815"/>
              </p:ext>
            </p:extLst>
          </p:nvPr>
        </p:nvGraphicFramePr>
        <p:xfrm>
          <a:off x="899592"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Personnel et </a:t>
                      </a:r>
                      <a:r>
                        <a:rPr lang="en-CA" sz="1600" b="1" i="0" u="none" strike="noStrike" dirty="0" err="1">
                          <a:solidFill>
                            <a:srgbClr val="000000"/>
                          </a:solidFill>
                          <a:effectLst/>
                          <a:latin typeface="Calibri" panose="020F0502020204030204" pitchFamily="34" charset="0"/>
                        </a:rPr>
                        <a:t>visiteurs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Q25.  Une formation continue ou pratique sur la biosécurité est donnée au personnel par une tierce partie au moins une fois par année. (P–100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6912768"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Plus de </a:t>
            </a:r>
            <a:r>
              <a:rPr lang="fr-FR" dirty="0">
                <a:solidFill>
                  <a:schemeClr val="tx1">
                    <a:lumMod val="65000"/>
                    <a:lumOff val="35000"/>
                  </a:schemeClr>
                </a:solidFill>
              </a:rPr>
              <a:t>25 % du personnel a reçu cette formation, dans la dernière année</a:t>
            </a:r>
          </a:p>
          <a:p>
            <a:pPr lvl="1"/>
            <a:r>
              <a:rPr lang="fr-FR" dirty="0">
                <a:solidFill>
                  <a:schemeClr val="tx1">
                    <a:lumMod val="65000"/>
                    <a:lumOff val="35000"/>
                  </a:schemeClr>
                </a:solidFill>
              </a:rPr>
              <a:t>Dispensée par une personne externe, autre que les employés de la ferme</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7"/>
          <p:cNvPicPr>
            <a:picLocks noChangeAspect="1"/>
          </p:cNvPicPr>
          <p:nvPr/>
        </p:nvPicPr>
        <p:blipFill>
          <a:blip r:embed="rId2"/>
          <a:stretch>
            <a:fillRect/>
          </a:stretch>
        </p:blipFill>
        <p:spPr>
          <a:xfrm>
            <a:off x="7020272" y="2003862"/>
            <a:ext cx="576065" cy="898198"/>
          </a:xfrm>
          <a:prstGeom prst="rect">
            <a:avLst/>
          </a:prstGeom>
        </p:spPr>
      </p:pic>
    </p:spTree>
    <p:extLst>
      <p:ext uri="{BB962C8B-B14F-4D97-AF65-F5344CB8AC3E}">
        <p14:creationId xmlns:p14="http://schemas.microsoft.com/office/powerpoint/2010/main" val="423185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26</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771488127"/>
              </p:ext>
            </p:extLst>
          </p:nvPr>
        </p:nvGraphicFramePr>
        <p:xfrm>
          <a:off x="899592" y="1749401"/>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Matériel</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équipements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Q26.  Le matériel nécessaire aux activités courantes du site d'élevage ne provient jamais d'un autre site d'élevage ou d'endroits possiblement contaminés. (P–100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6912768" cy="3245140"/>
          </a:xfrm>
        </p:spPr>
        <p:txBody>
          <a:bodyPr>
            <a:normAutofit/>
          </a:bodyPr>
          <a:lstStyle/>
          <a:p>
            <a:r>
              <a:rPr lang="fr-CA" b="1" dirty="0">
                <a:solidFill>
                  <a:srgbClr val="92D050"/>
                </a:solidFill>
              </a:rPr>
              <a:t>OUI</a:t>
            </a:r>
          </a:p>
          <a:p>
            <a:pPr lvl="1"/>
            <a:r>
              <a:rPr lang="fr-FR" dirty="0">
                <a:solidFill>
                  <a:schemeClr val="tx1">
                    <a:lumMod val="65000"/>
                    <a:lumOff val="35000"/>
                  </a:schemeClr>
                </a:solidFill>
              </a:rPr>
              <a:t>Les activités courantes incluent la vaccination, le lavage et le chargement des porcs</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7"/>
          <p:cNvPicPr>
            <a:picLocks noChangeAspect="1"/>
          </p:cNvPicPr>
          <p:nvPr/>
        </p:nvPicPr>
        <p:blipFill>
          <a:blip r:embed="rId2"/>
          <a:stretch>
            <a:fillRect/>
          </a:stretch>
        </p:blipFill>
        <p:spPr>
          <a:xfrm>
            <a:off x="7020272" y="2003331"/>
            <a:ext cx="576065" cy="898198"/>
          </a:xfrm>
          <a:prstGeom prst="rect">
            <a:avLst/>
          </a:prstGeom>
        </p:spPr>
      </p:pic>
    </p:spTree>
    <p:extLst>
      <p:ext uri="{BB962C8B-B14F-4D97-AF65-F5344CB8AC3E}">
        <p14:creationId xmlns:p14="http://schemas.microsoft.com/office/powerpoint/2010/main" val="2629560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27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851390107"/>
              </p:ext>
            </p:extLst>
          </p:nvPr>
        </p:nvGraphicFramePr>
        <p:xfrm>
          <a:off x="899592" y="1739939"/>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Matériel</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équipements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Q27.  Le matériel et les équipements pouvant avoir été en contact avec d'autres sites de production de porcs ou bien, des endroits possiblement contaminés sont lavés et désinfectés avant d'être introduits dans le bâtiment de production. (P–50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4680520" cy="3245140"/>
          </a:xfrm>
        </p:spPr>
        <p:txBody>
          <a:bodyPr>
            <a:normAutofit fontScale="77500" lnSpcReduction="20000"/>
          </a:bodyPr>
          <a:lstStyle/>
          <a:p>
            <a:r>
              <a:rPr lang="fr-CA" b="1" dirty="0">
                <a:solidFill>
                  <a:srgbClr val="92D050"/>
                </a:solidFill>
              </a:rPr>
              <a:t>OUI</a:t>
            </a:r>
          </a:p>
          <a:p>
            <a:pPr lvl="1"/>
            <a:r>
              <a:rPr lang="fr-CA" dirty="0">
                <a:solidFill>
                  <a:schemeClr val="tx1">
                    <a:lumMod val="65000"/>
                    <a:lumOff val="35000"/>
                  </a:schemeClr>
                </a:solidFill>
              </a:rPr>
              <a:t>C</a:t>
            </a:r>
            <a:r>
              <a:rPr lang="fr-FR" dirty="0" err="1">
                <a:solidFill>
                  <a:schemeClr val="tx1">
                    <a:lumMod val="65000"/>
                    <a:lumOff val="35000"/>
                  </a:schemeClr>
                </a:solidFill>
              </a:rPr>
              <a:t>eci</a:t>
            </a:r>
            <a:r>
              <a:rPr lang="fr-FR" dirty="0">
                <a:solidFill>
                  <a:schemeClr val="tx1">
                    <a:lumMod val="65000"/>
                    <a:lumOff val="35000"/>
                  </a:schemeClr>
                </a:solidFill>
              </a:rPr>
              <a:t> inclut les médicaments, les vaccins ou les seringues qui pourraient être utilisés par le personnel des équipes externes au bâtiment. </a:t>
            </a:r>
          </a:p>
          <a:p>
            <a:r>
              <a:rPr lang="fr-CA" b="1" dirty="0">
                <a:solidFill>
                  <a:srgbClr val="FFFF00"/>
                </a:solidFill>
              </a:rPr>
              <a:t>PARTIEL</a:t>
            </a:r>
          </a:p>
          <a:p>
            <a:pPr lvl="1"/>
            <a:r>
              <a:rPr lang="fr-FR" dirty="0">
                <a:solidFill>
                  <a:schemeClr val="tx1">
                    <a:lumMod val="65000"/>
                    <a:lumOff val="35000"/>
                  </a:schemeClr>
                </a:solidFill>
              </a:rPr>
              <a:t>L'introduction de poches de divers produits (ex. aliments, Mistral) se traduit par une procédure jugée partiellement conforme.</a:t>
            </a:r>
            <a:endParaRPr lang="fr-CA" b="1" dirty="0">
              <a:solidFill>
                <a:srgbClr val="FF00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5" name="Picture 6" descr="CIPQ modifiée"/>
          <p:cNvPicPr>
            <a:picLocks noChangeAspect="1" noChangeArrowheads="1"/>
          </p:cNvPicPr>
          <p:nvPr/>
        </p:nvPicPr>
        <p:blipFill>
          <a:blip r:embed="rId2">
            <a:extLst>
              <a:ext uri="{28A0092B-C50C-407E-A947-70E740481C1C}">
                <a14:useLocalDpi xmlns:a14="http://schemas.microsoft.com/office/drawing/2010/main" val="0"/>
              </a:ext>
            </a:extLst>
          </a:blip>
          <a:srcRect r="21718"/>
          <a:stretch>
            <a:fillRect/>
          </a:stretch>
        </p:blipFill>
        <p:spPr bwMode="auto">
          <a:xfrm>
            <a:off x="5863878" y="3501008"/>
            <a:ext cx="2912442" cy="286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456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28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52327967"/>
              </p:ext>
            </p:extLst>
          </p:nvPr>
        </p:nvGraphicFramePr>
        <p:xfrm>
          <a:off x="899592" y="170080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Matériel</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équipements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Q28.  Il existe une procédure sécuritaire pour introduire le matériel nécessaire aux activités courantes et tous les arrivages de matériel sont colligés dans un registre.    (P–100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188952"/>
            <a:ext cx="4536504" cy="3264384"/>
          </a:xfrm>
        </p:spPr>
        <p:txBody>
          <a:bodyPr>
            <a:normAutofit fontScale="85000" lnSpcReduction="20000"/>
          </a:bodyPr>
          <a:lstStyle/>
          <a:p>
            <a:r>
              <a:rPr lang="fr-CA" b="1" dirty="0">
                <a:solidFill>
                  <a:srgbClr val="92D050"/>
                </a:solidFill>
              </a:rPr>
              <a:t>OUI</a:t>
            </a:r>
          </a:p>
          <a:p>
            <a:pPr lvl="1"/>
            <a:r>
              <a:rPr lang="fr-FR" dirty="0">
                <a:solidFill>
                  <a:schemeClr val="tx1">
                    <a:lumMod val="65000"/>
                    <a:lumOff val="35000"/>
                  </a:schemeClr>
                </a:solidFill>
              </a:rPr>
              <a:t>Le registre contient la date d'introduction, la liste des intrants et une attestation que ceux-ci ont été déballés ou bien nettoyés et désinfectés. </a:t>
            </a:r>
            <a:endParaRPr lang="fr-CA" dirty="0">
              <a:solidFill>
                <a:schemeClr val="tx1">
                  <a:lumMod val="65000"/>
                  <a:lumOff val="35000"/>
                </a:schemeClr>
              </a:solidFill>
            </a:endParaRPr>
          </a:p>
          <a:p>
            <a:r>
              <a:rPr lang="fr-CA" b="1" dirty="0">
                <a:solidFill>
                  <a:srgbClr val="FFFF00"/>
                </a:solidFill>
              </a:rPr>
              <a:t>PARTIEL</a:t>
            </a:r>
          </a:p>
          <a:p>
            <a:pPr lvl="1"/>
            <a:r>
              <a:rPr lang="fr-FR" dirty="0"/>
              <a:t>Présence d'une procédure pour l'introduction du matériel sans registre</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5" name="Picture 19" descr="IMG_6029"/>
          <p:cNvPicPr>
            <a:picLocks noChangeAspect="1" noChangeArrowheads="1"/>
          </p:cNvPicPr>
          <p:nvPr/>
        </p:nvPicPr>
        <p:blipFill>
          <a:blip r:embed="rId2">
            <a:extLst>
              <a:ext uri="{28A0092B-C50C-407E-A947-70E740481C1C}">
                <a14:useLocalDpi xmlns:a14="http://schemas.microsoft.com/office/drawing/2010/main" val="0"/>
              </a:ext>
            </a:extLst>
          </a:blip>
          <a:srcRect t="6879" b="7579"/>
          <a:stretch>
            <a:fillRect/>
          </a:stretch>
        </p:blipFill>
        <p:spPr bwMode="auto">
          <a:xfrm>
            <a:off x="5652120" y="3868294"/>
            <a:ext cx="3375556" cy="192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089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3E0F-F4AC-4B57-A419-2CA0E846AA68}"/>
              </a:ext>
            </a:extLst>
          </p:cNvPr>
          <p:cNvSpPr>
            <a:spLocks noGrp="1"/>
          </p:cNvSpPr>
          <p:nvPr>
            <p:ph type="title"/>
          </p:nvPr>
        </p:nvSpPr>
        <p:spPr/>
        <p:txBody>
          <a:bodyPr/>
          <a:lstStyle/>
          <a:p>
            <a:r>
              <a:rPr lang="en-CA" dirty="0"/>
              <a:t>ZAC et ZAR</a:t>
            </a:r>
            <a:endParaRPr lang="fr-CA" dirty="0"/>
          </a:p>
        </p:txBody>
      </p:sp>
      <p:pic>
        <p:nvPicPr>
          <p:cNvPr id="4" name="Online Media 6" title="Accès à la ZAC et à la ZAR">
            <a:hlinkClick r:id="" action="ppaction://media"/>
            <a:extLst>
              <a:ext uri="{FF2B5EF4-FFF2-40B4-BE49-F238E27FC236}">
                <a16:creationId xmlns:a16="http://schemas.microsoft.com/office/drawing/2014/main" id="{5E3BF2F1-2CAE-4C32-A064-019B61949BB6}"/>
              </a:ext>
            </a:extLst>
          </p:cNvPr>
          <p:cNvPicPr>
            <a:picLocks noGrp="1" noRot="1" noChangeAspect="1"/>
          </p:cNvPicPr>
          <p:nvPr>
            <p:ph idx="1"/>
            <a:videoFile r:link="rId1"/>
          </p:nvPr>
        </p:nvPicPr>
        <p:blipFill>
          <a:blip r:embed="rId3"/>
          <a:stretch>
            <a:fillRect/>
          </a:stretch>
        </p:blipFill>
        <p:spPr>
          <a:xfrm>
            <a:off x="1064551" y="1772816"/>
            <a:ext cx="7424825" cy="4176464"/>
          </a:xfrm>
          <a:prstGeom prst="rect">
            <a:avLst/>
          </a:prstGeom>
        </p:spPr>
      </p:pic>
      <p:sp>
        <p:nvSpPr>
          <p:cNvPr id="6" name="TextBox 5">
            <a:extLst>
              <a:ext uri="{FF2B5EF4-FFF2-40B4-BE49-F238E27FC236}">
                <a16:creationId xmlns:a16="http://schemas.microsoft.com/office/drawing/2014/main" id="{67ADDE69-DF16-43FA-B5FB-780BD026E767}"/>
              </a:ext>
            </a:extLst>
          </p:cNvPr>
          <p:cNvSpPr txBox="1"/>
          <p:nvPr/>
        </p:nvSpPr>
        <p:spPr>
          <a:xfrm>
            <a:off x="2166927" y="6214030"/>
            <a:ext cx="5220072" cy="369332"/>
          </a:xfrm>
          <a:prstGeom prst="rect">
            <a:avLst/>
          </a:prstGeom>
          <a:noFill/>
        </p:spPr>
        <p:txBody>
          <a:bodyPr wrap="square">
            <a:spAutoFit/>
          </a:bodyPr>
          <a:lstStyle/>
          <a:p>
            <a:r>
              <a:rPr lang="fr-CA" dirty="0">
                <a:hlinkClick r:id="rId4"/>
              </a:rPr>
              <a:t>https://www.youtube.com/watch?v=Nzotu_gtofQ</a:t>
            </a:r>
            <a:r>
              <a:rPr lang="fr-CA" dirty="0"/>
              <a:t> </a:t>
            </a:r>
          </a:p>
        </p:txBody>
      </p:sp>
    </p:spTree>
    <p:extLst>
      <p:ext uri="{BB962C8B-B14F-4D97-AF65-F5344CB8AC3E}">
        <p14:creationId xmlns:p14="http://schemas.microsoft.com/office/powerpoint/2010/main" val="271176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29</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925711292"/>
              </p:ext>
            </p:extLst>
          </p:nvPr>
        </p:nvGraphicFramePr>
        <p:xfrm>
          <a:off x="899592" y="170948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Matériel</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équipements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Q29.  Les fournisseurs de services n'entrent pas leurs équipements dans le bâtiment de production. (P–100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5472608" cy="3245140"/>
          </a:xfrm>
        </p:spPr>
        <p:txBody>
          <a:bodyPr>
            <a:normAutofit/>
          </a:bodyPr>
          <a:lstStyle/>
          <a:p>
            <a:r>
              <a:rPr lang="fr-CA" b="1" dirty="0">
                <a:solidFill>
                  <a:srgbClr val="92D050"/>
                </a:solidFill>
              </a:rPr>
              <a:t>OUI</a:t>
            </a:r>
          </a:p>
          <a:p>
            <a:pPr lvl="1"/>
            <a:r>
              <a:rPr lang="fr-FR" dirty="0">
                <a:solidFill>
                  <a:schemeClr val="tx1">
                    <a:lumMod val="65000"/>
                    <a:lumOff val="35000"/>
                  </a:schemeClr>
                </a:solidFill>
              </a:rPr>
              <a:t>Les fournisseurs de services sont les électriciens, les réparateurs, les équipes de lavage ou de vaccination, </a:t>
            </a:r>
            <a:r>
              <a:rPr lang="fr-FR" dirty="0" err="1">
                <a:solidFill>
                  <a:schemeClr val="tx1">
                    <a:lumMod val="65000"/>
                    <a:lumOff val="35000"/>
                  </a:schemeClr>
                </a:solidFill>
              </a:rPr>
              <a:t>etc</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20" descr="visiteurs 4"/>
          <p:cNvPicPr>
            <a:picLocks noChangeAspect="1" noChangeArrowheads="1"/>
          </p:cNvPicPr>
          <p:nvPr/>
        </p:nvPicPr>
        <p:blipFill>
          <a:blip r:embed="rId2"/>
          <a:srcRect/>
          <a:stretch>
            <a:fillRect/>
          </a:stretch>
        </p:blipFill>
        <p:spPr bwMode="auto">
          <a:xfrm>
            <a:off x="6516216" y="3429000"/>
            <a:ext cx="2075823" cy="2767764"/>
          </a:xfrm>
          <a:prstGeom prst="rect">
            <a:avLst/>
          </a:prstGeom>
          <a:noFill/>
          <a:ln w="9525">
            <a:solidFill>
              <a:schemeClr val="tx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7020272" y="1963418"/>
            <a:ext cx="576065" cy="898198"/>
          </a:xfrm>
          <a:prstGeom prst="rect">
            <a:avLst/>
          </a:prstGeom>
        </p:spPr>
      </p:pic>
    </p:spTree>
    <p:extLst>
      <p:ext uri="{BB962C8B-B14F-4D97-AF65-F5344CB8AC3E}">
        <p14:creationId xmlns:p14="http://schemas.microsoft.com/office/powerpoint/2010/main" val="1461747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30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07402252"/>
              </p:ext>
            </p:extLst>
          </p:nvPr>
        </p:nvGraphicFramePr>
        <p:xfrm>
          <a:off x="899592" y="1772816"/>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a:solidFill>
                            <a:srgbClr val="000000"/>
                          </a:solidFill>
                          <a:effectLst/>
                          <a:latin typeface="Calibri" panose="020F0502020204030204" pitchFamily="34" charset="0"/>
                        </a:rPr>
                        <a:t>Disposition</a:t>
                      </a:r>
                      <a:r>
                        <a:rPr lang="en-CA" sz="1600" b="1" i="0" u="none" strike="noStrike" baseline="0" dirty="0">
                          <a:solidFill>
                            <a:srgbClr val="000000"/>
                          </a:solidFill>
                          <a:effectLst/>
                          <a:latin typeface="Calibri" panose="020F0502020204030204" pitchFamily="34" charset="0"/>
                        </a:rPr>
                        <a:t> des </a:t>
                      </a:r>
                      <a:r>
                        <a:rPr lang="en-CA" sz="1600" b="1" i="0" u="none" strike="noStrike" baseline="0" dirty="0" err="1">
                          <a:solidFill>
                            <a:srgbClr val="000000"/>
                          </a:solidFill>
                          <a:effectLst/>
                          <a:latin typeface="Calibri" panose="020F0502020204030204" pitchFamily="34" charset="0"/>
                        </a:rPr>
                        <a:t>animaux</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morts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Q30.  Toutes les carcasses d'animaux sont déposées dans un endroit inaccessible aux charognards. (I–50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4824536" cy="3245140"/>
          </a:xfrm>
        </p:spPr>
        <p:txBody>
          <a:bodyPr>
            <a:normAutofit fontScale="85000" lnSpcReduction="10000"/>
          </a:bodyPr>
          <a:lstStyle/>
          <a:p>
            <a:r>
              <a:rPr lang="fr-CA" b="1" dirty="0">
                <a:solidFill>
                  <a:srgbClr val="92D050"/>
                </a:solidFill>
              </a:rPr>
              <a:t>OUI</a:t>
            </a:r>
          </a:p>
          <a:p>
            <a:pPr lvl="1"/>
            <a:r>
              <a:rPr lang="fr-CA" dirty="0">
                <a:solidFill>
                  <a:schemeClr val="tx1">
                    <a:lumMod val="65000"/>
                    <a:lumOff val="35000"/>
                  </a:schemeClr>
                </a:solidFill>
              </a:rPr>
              <a:t>L</a:t>
            </a:r>
            <a:r>
              <a:rPr lang="fr-FR" dirty="0">
                <a:solidFill>
                  <a:schemeClr val="tx1">
                    <a:lumMod val="65000"/>
                    <a:lumOff val="35000"/>
                  </a:schemeClr>
                </a:solidFill>
              </a:rPr>
              <a:t>'endroit peut être un conteneur, un bâtiment ou un cylindre fermé pour faire du compostage. </a:t>
            </a:r>
            <a:endParaRPr lang="fr-CA" b="1" dirty="0">
              <a:solidFill>
                <a:srgbClr val="FFFF00"/>
              </a:solidFill>
            </a:endParaRPr>
          </a:p>
          <a:p>
            <a:r>
              <a:rPr lang="fr-CA" b="1" dirty="0">
                <a:solidFill>
                  <a:srgbClr val="FFFF00"/>
                </a:solidFill>
              </a:rPr>
              <a:t>PARTIEL</a:t>
            </a:r>
          </a:p>
          <a:p>
            <a:pPr lvl="1"/>
            <a:r>
              <a:rPr lang="fr-FR" dirty="0">
                <a:solidFill>
                  <a:schemeClr val="tx1">
                    <a:lumMod val="65000"/>
                    <a:lumOff val="35000"/>
                  </a:schemeClr>
                </a:solidFill>
              </a:rPr>
              <a:t>Présence d'un conteneur sans couvercle </a:t>
            </a:r>
            <a:r>
              <a:rPr lang="en-CA" dirty="0" err="1">
                <a:solidFill>
                  <a:schemeClr val="tx1">
                    <a:lumMod val="65000"/>
                    <a:lumOff val="35000"/>
                  </a:schemeClr>
                </a:solidFill>
              </a:rPr>
              <a:t>ou</a:t>
            </a:r>
            <a:r>
              <a:rPr lang="en-CA" dirty="0">
                <a:solidFill>
                  <a:schemeClr val="tx1">
                    <a:lumMod val="65000"/>
                    <a:lumOff val="35000"/>
                  </a:schemeClr>
                </a:solidFill>
              </a:rPr>
              <a:t> le </a:t>
            </a:r>
            <a:r>
              <a:rPr lang="en-CA" dirty="0" err="1">
                <a:solidFill>
                  <a:schemeClr val="tx1">
                    <a:lumMod val="65000"/>
                    <a:lumOff val="35000"/>
                  </a:schemeClr>
                </a:solidFill>
              </a:rPr>
              <a:t>couvercle</a:t>
            </a:r>
            <a:r>
              <a:rPr lang="en-CA" dirty="0">
                <a:solidFill>
                  <a:schemeClr val="tx1">
                    <a:lumMod val="65000"/>
                    <a:lumOff val="35000"/>
                  </a:schemeClr>
                </a:solidFill>
              </a:rPr>
              <a:t> </a:t>
            </a:r>
            <a:r>
              <a:rPr lang="en-CA" dirty="0" err="1">
                <a:solidFill>
                  <a:schemeClr val="tx1">
                    <a:lumMod val="65000"/>
                    <a:lumOff val="35000"/>
                  </a:schemeClr>
                </a:solidFill>
              </a:rPr>
              <a:t>n’est</a:t>
            </a:r>
            <a:r>
              <a:rPr lang="en-CA" dirty="0">
                <a:solidFill>
                  <a:schemeClr val="tx1">
                    <a:lumMod val="65000"/>
                    <a:lumOff val="35000"/>
                  </a:schemeClr>
                </a:solidFill>
              </a:rPr>
              <a:t> pas </a:t>
            </a:r>
            <a:r>
              <a:rPr lang="en-CA" dirty="0" err="1">
                <a:solidFill>
                  <a:schemeClr val="tx1">
                    <a:lumMod val="65000"/>
                    <a:lumOff val="35000"/>
                  </a:schemeClr>
                </a:solidFill>
              </a:rPr>
              <a:t>fermé</a:t>
            </a:r>
            <a:endParaRPr lang="fr-CA" dirty="0">
              <a:solidFill>
                <a:schemeClr val="tx1">
                  <a:lumMod val="65000"/>
                  <a:lumOff val="35000"/>
                </a:schemeClr>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p:txBody>
      </p:sp>
      <p:pic>
        <p:nvPicPr>
          <p:cNvPr id="5" name="Picture 16" descr="Sanimax – FPPQ"/>
          <p:cNvPicPr>
            <a:picLocks noChangeAspect="1" noChangeArrowheads="1"/>
          </p:cNvPicPr>
          <p:nvPr/>
        </p:nvPicPr>
        <p:blipFill>
          <a:blip r:embed="rId2">
            <a:extLst>
              <a:ext uri="{28A0092B-C50C-407E-A947-70E740481C1C}">
                <a14:useLocalDpi xmlns:a14="http://schemas.microsoft.com/office/drawing/2010/main" val="0"/>
              </a:ext>
            </a:extLst>
          </a:blip>
          <a:srcRect t="15771" b="8031"/>
          <a:stretch>
            <a:fillRect/>
          </a:stretch>
        </p:blipFill>
        <p:spPr bwMode="auto">
          <a:xfrm>
            <a:off x="5940151" y="4075472"/>
            <a:ext cx="3170317" cy="180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1982073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31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923861496"/>
              </p:ext>
            </p:extLst>
          </p:nvPr>
        </p:nvGraphicFramePr>
        <p:xfrm>
          <a:off x="899592" y="1720771"/>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a:solidFill>
                            <a:srgbClr val="000000"/>
                          </a:solidFill>
                          <a:effectLst/>
                          <a:latin typeface="Calibri" panose="020F0502020204030204" pitchFamily="34" charset="0"/>
                        </a:rPr>
                        <a:t>Disposition</a:t>
                      </a:r>
                      <a:r>
                        <a:rPr lang="en-CA" sz="1600" b="1" i="0" u="none" strike="noStrike" baseline="0" dirty="0">
                          <a:solidFill>
                            <a:srgbClr val="000000"/>
                          </a:solidFill>
                          <a:effectLst/>
                          <a:latin typeface="Calibri" panose="020F0502020204030204" pitchFamily="34" charset="0"/>
                        </a:rPr>
                        <a:t> des </a:t>
                      </a:r>
                      <a:r>
                        <a:rPr lang="en-CA" sz="1600" b="1" i="0" u="none" strike="noStrike" baseline="0" dirty="0" err="1">
                          <a:solidFill>
                            <a:srgbClr val="000000"/>
                          </a:solidFill>
                          <a:effectLst/>
                          <a:latin typeface="Calibri" panose="020F0502020204030204" pitchFamily="34" charset="0"/>
                        </a:rPr>
                        <a:t>animaux</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morts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Q31.  L'organisation du lieu de production permet la récupération des carcasses d'animaux morts à l'extérieur de la zone d'accès contrôlé (ZAC) par une voie d'accès différente de celle utilisée par le personnel ou bien le compostage est utilisé sur le site. (I–50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4968552" cy="3245140"/>
          </a:xfrm>
        </p:spPr>
        <p:txBody>
          <a:bodyPr>
            <a:normAutofit fontScale="92500" lnSpcReduction="20000"/>
          </a:bodyPr>
          <a:lstStyle/>
          <a:p>
            <a:r>
              <a:rPr lang="fr-CA" b="1" dirty="0">
                <a:solidFill>
                  <a:srgbClr val="92D050"/>
                </a:solidFill>
              </a:rPr>
              <a:t>OUI</a:t>
            </a:r>
          </a:p>
          <a:p>
            <a:pPr lvl="1"/>
            <a:r>
              <a:rPr lang="en-CA" dirty="0" err="1">
                <a:solidFill>
                  <a:schemeClr val="tx1">
                    <a:lumMod val="65000"/>
                    <a:lumOff val="35000"/>
                  </a:schemeClr>
                </a:solidFill>
              </a:rPr>
              <a:t>Conforme</a:t>
            </a:r>
            <a:r>
              <a:rPr lang="en-CA" dirty="0">
                <a:solidFill>
                  <a:schemeClr val="tx1">
                    <a:lumMod val="65000"/>
                    <a:lumOff val="35000"/>
                  </a:schemeClr>
                </a:solidFill>
              </a:rPr>
              <a:t> à </a:t>
            </a:r>
            <a:r>
              <a:rPr lang="en-CA" dirty="0" err="1">
                <a:solidFill>
                  <a:schemeClr val="tx1">
                    <a:lumMod val="65000"/>
                    <a:lumOff val="35000"/>
                  </a:schemeClr>
                </a:solidFill>
              </a:rPr>
              <a:t>l’énoncé</a:t>
            </a:r>
            <a:endParaRPr lang="fr-CA" dirty="0">
              <a:solidFill>
                <a:schemeClr val="tx1">
                  <a:lumMod val="65000"/>
                  <a:lumOff val="35000"/>
                </a:schemeClr>
              </a:solidFill>
            </a:endParaRPr>
          </a:p>
          <a:p>
            <a:r>
              <a:rPr lang="fr-CA" b="1" dirty="0">
                <a:solidFill>
                  <a:srgbClr val="FFFF00"/>
                </a:solidFill>
              </a:rPr>
              <a:t>PARTIEL</a:t>
            </a:r>
          </a:p>
          <a:p>
            <a:pPr lvl="1"/>
            <a:r>
              <a:rPr lang="fr-FR" dirty="0"/>
              <a:t>Un bac localisé à l'extérieur de la ZAC qui exige que le récupérateur utilise la même voie d'accès que celle utilisée par le personnel</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20" descr="IMG_23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645024"/>
            <a:ext cx="2908906" cy="218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154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32</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06585577"/>
              </p:ext>
            </p:extLst>
          </p:nvPr>
        </p:nvGraphicFramePr>
        <p:xfrm>
          <a:off x="899592"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Disposition</a:t>
                      </a:r>
                      <a:r>
                        <a:rPr lang="en-CA" sz="1600" b="1" i="0" u="none" strike="noStrike" baseline="0" dirty="0">
                          <a:solidFill>
                            <a:srgbClr val="000000"/>
                          </a:solidFill>
                          <a:effectLst/>
                          <a:latin typeface="Calibri" panose="020F0502020204030204" pitchFamily="34" charset="0"/>
                        </a:rPr>
                        <a:t> des </a:t>
                      </a:r>
                      <a:r>
                        <a:rPr lang="en-CA" sz="1600" b="1" i="0" u="none" strike="noStrike" baseline="0" dirty="0" err="1">
                          <a:solidFill>
                            <a:srgbClr val="000000"/>
                          </a:solidFill>
                          <a:effectLst/>
                          <a:latin typeface="Calibri" panose="020F0502020204030204" pitchFamily="34" charset="0"/>
                        </a:rPr>
                        <a:t>animaux</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morts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Q32.  La procédure pour sortir les animaux morts des bâtiments est connue par tout le personnel et elle est sécuritaire. (P–50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6912768"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L</a:t>
            </a:r>
            <a:r>
              <a:rPr lang="fr-FR" dirty="0">
                <a:solidFill>
                  <a:schemeClr val="tx1">
                    <a:lumMod val="65000"/>
                    <a:lumOff val="35000"/>
                  </a:schemeClr>
                </a:solidFill>
              </a:rPr>
              <a:t>a  procédure doit éviter les allers-retours de l'extérieur vers l'intérieur. Si la procédure implique le passage sur un quai, celui-ci doit être propre. </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7"/>
          <p:cNvPicPr>
            <a:picLocks noChangeAspect="1"/>
          </p:cNvPicPr>
          <p:nvPr/>
        </p:nvPicPr>
        <p:blipFill>
          <a:blip r:embed="rId2"/>
          <a:stretch>
            <a:fillRect/>
          </a:stretch>
        </p:blipFill>
        <p:spPr>
          <a:xfrm>
            <a:off x="7020272" y="2003862"/>
            <a:ext cx="576065" cy="898198"/>
          </a:xfrm>
          <a:prstGeom prst="rect">
            <a:avLst/>
          </a:prstGeom>
        </p:spPr>
      </p:pic>
    </p:spTree>
    <p:extLst>
      <p:ext uri="{BB962C8B-B14F-4D97-AF65-F5344CB8AC3E}">
        <p14:creationId xmlns:p14="http://schemas.microsoft.com/office/powerpoint/2010/main" val="2007621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33</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83147600"/>
              </p:ext>
            </p:extLst>
          </p:nvPr>
        </p:nvGraphicFramePr>
        <p:xfrm>
          <a:off x="899592" y="1738613"/>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Site et</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bâtiments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Q33.  Si des fermes porcines, un abattoir ou un poste de rassemblement porcin sont situés à moins d’un (1) km, un plan de régionalisation est mis en place (I–100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4640344" cy="3245140"/>
          </a:xfrm>
        </p:spPr>
        <p:txBody>
          <a:bodyPr>
            <a:normAutofit fontScale="92500" lnSpcReduction="20000"/>
          </a:bodyPr>
          <a:lstStyle/>
          <a:p>
            <a:r>
              <a:rPr lang="fr-CA" b="1" dirty="0">
                <a:solidFill>
                  <a:srgbClr val="92D050"/>
                </a:solidFill>
              </a:rPr>
              <a:t>OUI</a:t>
            </a:r>
          </a:p>
          <a:p>
            <a:pPr lvl="1"/>
            <a:r>
              <a:rPr lang="fr-FR" dirty="0">
                <a:solidFill>
                  <a:schemeClr val="tx1">
                    <a:lumMod val="65000"/>
                    <a:lumOff val="35000"/>
                  </a:schemeClr>
                </a:solidFill>
              </a:rPr>
              <a:t>Un plan de régionalisation indique l'existence d'une ou plusieurs ententes pour minimiser les risques de contamination</a:t>
            </a:r>
          </a:p>
          <a:p>
            <a:pPr lvl="2"/>
            <a:r>
              <a:rPr lang="fr-FR" dirty="0">
                <a:solidFill>
                  <a:schemeClr val="tx1">
                    <a:lumMod val="65000"/>
                    <a:lumOff val="35000"/>
                  </a:schemeClr>
                </a:solidFill>
              </a:rPr>
              <a:t>Groupe de contrôle SRRP (CLE)</a:t>
            </a:r>
          </a:p>
          <a:p>
            <a:pPr lvl="1"/>
            <a:r>
              <a:rPr lang="fr-FR" dirty="0">
                <a:solidFill>
                  <a:schemeClr val="tx1">
                    <a:lumMod val="65000"/>
                    <a:lumOff val="35000"/>
                  </a:schemeClr>
                </a:solidFill>
              </a:rPr>
              <a:t>Si l’élevage est situé à plus de 1 km de ces endroits</a:t>
            </a:r>
            <a:endParaRPr lang="fr-CA" dirty="0">
              <a:solidFill>
                <a:schemeClr val="tx1">
                  <a:lumMod val="65000"/>
                  <a:lumOff val="35000"/>
                </a:schemeClr>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2" name="Picture 1"/>
          <p:cNvPicPr>
            <a:picLocks noChangeAspect="1"/>
          </p:cNvPicPr>
          <p:nvPr/>
        </p:nvPicPr>
        <p:blipFill>
          <a:blip r:embed="rId2"/>
          <a:stretch>
            <a:fillRect/>
          </a:stretch>
        </p:blipFill>
        <p:spPr>
          <a:xfrm>
            <a:off x="5539937" y="3717032"/>
            <a:ext cx="3452533" cy="2367226"/>
          </a:xfrm>
          <a:prstGeom prst="rect">
            <a:avLst/>
          </a:prstGeom>
        </p:spPr>
      </p:pic>
      <p:pic>
        <p:nvPicPr>
          <p:cNvPr id="8" name="Picture 7"/>
          <p:cNvPicPr>
            <a:picLocks noChangeAspect="1"/>
          </p:cNvPicPr>
          <p:nvPr/>
        </p:nvPicPr>
        <p:blipFill>
          <a:blip r:embed="rId3"/>
          <a:stretch>
            <a:fillRect/>
          </a:stretch>
        </p:blipFill>
        <p:spPr>
          <a:xfrm>
            <a:off x="7020272" y="1992543"/>
            <a:ext cx="576065" cy="898198"/>
          </a:xfrm>
          <a:prstGeom prst="rect">
            <a:avLst/>
          </a:prstGeom>
        </p:spPr>
      </p:pic>
    </p:spTree>
    <p:extLst>
      <p:ext uri="{BB962C8B-B14F-4D97-AF65-F5344CB8AC3E}">
        <p14:creationId xmlns:p14="http://schemas.microsoft.com/office/powerpoint/2010/main" val="2335296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34</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448630382"/>
              </p:ext>
            </p:extLst>
          </p:nvPr>
        </p:nvGraphicFramePr>
        <p:xfrm>
          <a:off x="899592"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Site et</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bâtiments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Q34.  Si des fermes porcines sont situées à moins de 3 km, l'élevage participe à la veille sanitaire. (P–50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6912768"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Conforme à l’énoncé</a:t>
            </a:r>
          </a:p>
          <a:p>
            <a:pPr lvl="1"/>
            <a:r>
              <a:rPr lang="fr-CA" dirty="0">
                <a:solidFill>
                  <a:schemeClr val="tx1">
                    <a:lumMod val="65000"/>
                    <a:lumOff val="35000"/>
                  </a:schemeClr>
                </a:solidFill>
              </a:rPr>
              <a:t>Si l’élevage est situé à plus de 3 km des autres fermes porcines</a:t>
            </a:r>
            <a:endParaRPr lang="fr-CA"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7"/>
          <p:cNvPicPr>
            <a:picLocks noChangeAspect="1"/>
          </p:cNvPicPr>
          <p:nvPr/>
        </p:nvPicPr>
        <p:blipFill>
          <a:blip r:embed="rId2"/>
          <a:stretch>
            <a:fillRect/>
          </a:stretch>
        </p:blipFill>
        <p:spPr>
          <a:xfrm>
            <a:off x="7020272" y="2003862"/>
            <a:ext cx="576065" cy="898198"/>
          </a:xfrm>
          <a:prstGeom prst="rect">
            <a:avLst/>
          </a:prstGeom>
        </p:spPr>
      </p:pic>
    </p:spTree>
    <p:extLst>
      <p:ext uri="{BB962C8B-B14F-4D97-AF65-F5344CB8AC3E}">
        <p14:creationId xmlns:p14="http://schemas.microsoft.com/office/powerpoint/2010/main" val="3496042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35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97395270"/>
              </p:ext>
            </p:extLst>
          </p:nvPr>
        </p:nvGraphicFramePr>
        <p:xfrm>
          <a:off x="862071" y="1700808"/>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Aliments</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en</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vrac</a:t>
                      </a:r>
                      <a:r>
                        <a:rPr lang="en-CA" sz="1600" b="1" i="0" u="none" strike="noStrike" baseline="0" dirty="0">
                          <a:solidFill>
                            <a:srgbClr val="000000"/>
                          </a:solidFill>
                          <a:effectLst/>
                          <a:latin typeface="Calibri" panose="020F0502020204030204" pitchFamily="34" charset="0"/>
                        </a:rPr>
                        <a:t> et </a:t>
                      </a:r>
                      <a:r>
                        <a:rPr lang="en-CA" sz="1600" b="1" i="0" u="none" strike="noStrike" baseline="0" dirty="0" err="1">
                          <a:solidFill>
                            <a:srgbClr val="000000"/>
                          </a:solidFill>
                          <a:effectLst/>
                          <a:latin typeface="Calibri" panose="020F0502020204030204" pitchFamily="34" charset="0"/>
                        </a:rPr>
                        <a:t>eau</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Q35.  Les aliments ne contiennent pas de sous-produits de porc, tels que le plasma sanguin porcin et les protéines animales. (P–20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62070" y="3208196"/>
            <a:ext cx="4790050" cy="3245140"/>
          </a:xfrm>
        </p:spPr>
        <p:txBody>
          <a:bodyPr>
            <a:normAutofit fontScale="92500" lnSpcReduction="20000"/>
          </a:bodyPr>
          <a:lstStyle/>
          <a:p>
            <a:r>
              <a:rPr lang="fr-CA" b="1" dirty="0">
                <a:solidFill>
                  <a:srgbClr val="92D050"/>
                </a:solidFill>
              </a:rPr>
              <a:t>OUI</a:t>
            </a:r>
          </a:p>
          <a:p>
            <a:pPr lvl="1"/>
            <a:r>
              <a:rPr lang="fr-CA" dirty="0">
                <a:solidFill>
                  <a:schemeClr val="tx1">
                    <a:lumMod val="65000"/>
                    <a:lumOff val="35000"/>
                  </a:schemeClr>
                </a:solidFill>
              </a:rPr>
              <a:t>C</a:t>
            </a:r>
            <a:r>
              <a:rPr lang="fr-FR" dirty="0" err="1">
                <a:solidFill>
                  <a:schemeClr val="tx1">
                    <a:lumMod val="65000"/>
                    <a:lumOff val="35000"/>
                  </a:schemeClr>
                </a:solidFill>
              </a:rPr>
              <a:t>onforme</a:t>
            </a:r>
            <a:r>
              <a:rPr lang="fr-FR" dirty="0">
                <a:solidFill>
                  <a:schemeClr val="tx1">
                    <a:lumMod val="65000"/>
                    <a:lumOff val="35000"/>
                  </a:schemeClr>
                </a:solidFill>
              </a:rPr>
              <a:t> à l’énoncé</a:t>
            </a:r>
          </a:p>
          <a:p>
            <a:r>
              <a:rPr lang="fr-CA" b="1" dirty="0">
                <a:solidFill>
                  <a:srgbClr val="FFFF00"/>
                </a:solidFill>
              </a:rPr>
              <a:t>PARTIEL</a:t>
            </a:r>
          </a:p>
          <a:p>
            <a:pPr lvl="1"/>
            <a:r>
              <a:rPr lang="fr-FR" dirty="0">
                <a:solidFill>
                  <a:schemeClr val="tx1">
                    <a:lumMod val="65000"/>
                    <a:lumOff val="35000"/>
                  </a:schemeClr>
                </a:solidFill>
              </a:rPr>
              <a:t>L'absence de plasma sanguin dans les aliments en présence de protéines animales sera jugée comme une procédure partiellement conforme</a:t>
            </a:r>
            <a:endParaRPr lang="fr-CA" dirty="0">
              <a:solidFill>
                <a:schemeClr val="tx1">
                  <a:lumMod val="65000"/>
                  <a:lumOff val="35000"/>
                </a:schemeClr>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p:txBody>
      </p:sp>
      <p:pic>
        <p:nvPicPr>
          <p:cNvPr id="2" name="Picture 1"/>
          <p:cNvPicPr>
            <a:picLocks noChangeAspect="1"/>
          </p:cNvPicPr>
          <p:nvPr/>
        </p:nvPicPr>
        <p:blipFill>
          <a:blip r:embed="rId2"/>
          <a:stretch>
            <a:fillRect/>
          </a:stretch>
        </p:blipFill>
        <p:spPr>
          <a:xfrm>
            <a:off x="5652120" y="3861048"/>
            <a:ext cx="2466975" cy="1162050"/>
          </a:xfrm>
          <a:prstGeom prst="rect">
            <a:avLst/>
          </a:prstGeom>
        </p:spPr>
      </p:pic>
    </p:spTree>
    <p:extLst>
      <p:ext uri="{BB962C8B-B14F-4D97-AF65-F5344CB8AC3E}">
        <p14:creationId xmlns:p14="http://schemas.microsoft.com/office/powerpoint/2010/main" val="2380924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36</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017323675"/>
              </p:ext>
            </p:extLst>
          </p:nvPr>
        </p:nvGraphicFramePr>
        <p:xfrm>
          <a:off x="899592"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Aliments</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en</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vrac</a:t>
                      </a:r>
                      <a:r>
                        <a:rPr lang="en-CA" sz="1600" b="1" i="0" u="none" strike="noStrike" baseline="0" dirty="0">
                          <a:solidFill>
                            <a:srgbClr val="000000"/>
                          </a:solidFill>
                          <a:effectLst/>
                          <a:latin typeface="Calibri" panose="020F0502020204030204" pitchFamily="34" charset="0"/>
                        </a:rPr>
                        <a:t> et </a:t>
                      </a:r>
                      <a:r>
                        <a:rPr lang="en-CA" sz="1600" b="1" i="0" u="none" strike="noStrike" baseline="0" dirty="0" err="1">
                          <a:solidFill>
                            <a:srgbClr val="000000"/>
                          </a:solidFill>
                          <a:effectLst/>
                          <a:latin typeface="Calibri" panose="020F0502020204030204" pitchFamily="34" charset="0"/>
                        </a:rPr>
                        <a:t>eau</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Q36.  L'organisation du lieu de production permet d'accéder aux silos en passant par une voie d'accès différente de celle utilisée par le personnel.  (I–20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6912768"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Conforme à l’énoncé</a:t>
            </a:r>
          </a:p>
          <a:p>
            <a:pPr lvl="1"/>
            <a:r>
              <a:rPr lang="fr-CA" dirty="0">
                <a:solidFill>
                  <a:schemeClr val="tx1">
                    <a:lumMod val="65000"/>
                    <a:lumOff val="35000"/>
                  </a:schemeClr>
                </a:solidFill>
              </a:rPr>
              <a:t>Le personnel ne marche pas aux endroits où les livreurs d’aliments débarquent </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7"/>
          <p:cNvPicPr>
            <a:picLocks noChangeAspect="1"/>
          </p:cNvPicPr>
          <p:nvPr/>
        </p:nvPicPr>
        <p:blipFill>
          <a:blip r:embed="rId2"/>
          <a:stretch>
            <a:fillRect/>
          </a:stretch>
        </p:blipFill>
        <p:spPr>
          <a:xfrm>
            <a:off x="7020272" y="2003862"/>
            <a:ext cx="576065" cy="898198"/>
          </a:xfrm>
          <a:prstGeom prst="rect">
            <a:avLst/>
          </a:prstGeom>
        </p:spPr>
      </p:pic>
    </p:spTree>
    <p:extLst>
      <p:ext uri="{BB962C8B-B14F-4D97-AF65-F5344CB8AC3E}">
        <p14:creationId xmlns:p14="http://schemas.microsoft.com/office/powerpoint/2010/main" val="3430495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37</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63421161"/>
              </p:ext>
            </p:extLst>
          </p:nvPr>
        </p:nvGraphicFramePr>
        <p:xfrm>
          <a:off x="899592" y="1766179"/>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Aliments</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en</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vrac</a:t>
                      </a:r>
                      <a:r>
                        <a:rPr lang="en-CA" sz="1600" b="1" i="0" u="none" strike="noStrike" baseline="0" dirty="0">
                          <a:solidFill>
                            <a:srgbClr val="000000"/>
                          </a:solidFill>
                          <a:effectLst/>
                          <a:latin typeface="Calibri" panose="020F0502020204030204" pitchFamily="34" charset="0"/>
                        </a:rPr>
                        <a:t> et </a:t>
                      </a:r>
                      <a:r>
                        <a:rPr lang="en-CA" sz="1600" b="1" i="0" u="none" strike="noStrike" baseline="0" dirty="0" err="1">
                          <a:solidFill>
                            <a:srgbClr val="000000"/>
                          </a:solidFill>
                          <a:effectLst/>
                          <a:latin typeface="Calibri" panose="020F0502020204030204" pitchFamily="34" charset="0"/>
                        </a:rPr>
                        <a:t>eau</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Q37.  L'eau utilisée dans l'élevage ne provient pas d'un point d'eau de surface (I–20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5112568"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Conforme à l’énoncé</a:t>
            </a:r>
          </a:p>
          <a:p>
            <a:pPr lvl="1"/>
            <a:r>
              <a:rPr lang="fr-CA" dirty="0">
                <a:solidFill>
                  <a:schemeClr val="tx1">
                    <a:lumMod val="65000"/>
                    <a:lumOff val="35000"/>
                  </a:schemeClr>
                </a:solidFill>
              </a:rPr>
              <a:t>Puits artésien ou eau de l’aqueduc</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2" name="Picture 1"/>
          <p:cNvPicPr>
            <a:picLocks noChangeAspect="1"/>
          </p:cNvPicPr>
          <p:nvPr/>
        </p:nvPicPr>
        <p:blipFill>
          <a:blip r:embed="rId2"/>
          <a:stretch>
            <a:fillRect/>
          </a:stretch>
        </p:blipFill>
        <p:spPr>
          <a:xfrm>
            <a:off x="6228184" y="3717032"/>
            <a:ext cx="2413289" cy="1791841"/>
          </a:xfrm>
          <a:prstGeom prst="rect">
            <a:avLst/>
          </a:prstGeom>
        </p:spPr>
      </p:pic>
      <p:pic>
        <p:nvPicPr>
          <p:cNvPr id="8" name="Picture 7"/>
          <p:cNvPicPr>
            <a:picLocks noChangeAspect="1"/>
          </p:cNvPicPr>
          <p:nvPr/>
        </p:nvPicPr>
        <p:blipFill>
          <a:blip r:embed="rId3"/>
          <a:stretch>
            <a:fillRect/>
          </a:stretch>
        </p:blipFill>
        <p:spPr>
          <a:xfrm>
            <a:off x="7020272" y="2020109"/>
            <a:ext cx="576065" cy="898198"/>
          </a:xfrm>
          <a:prstGeom prst="rect">
            <a:avLst/>
          </a:prstGeom>
        </p:spPr>
      </p:pic>
    </p:spTree>
    <p:extLst>
      <p:ext uri="{BB962C8B-B14F-4D97-AF65-F5344CB8AC3E}">
        <p14:creationId xmlns:p14="http://schemas.microsoft.com/office/powerpoint/2010/main" val="1280677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38</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690396022"/>
              </p:ext>
            </p:extLst>
          </p:nvPr>
        </p:nvGraphicFramePr>
        <p:xfrm>
          <a:off x="827584"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 Aliments</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en</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vrac</a:t>
                      </a:r>
                      <a:r>
                        <a:rPr lang="en-CA" sz="1600" b="1" i="0" u="none" strike="noStrike" baseline="0" dirty="0">
                          <a:solidFill>
                            <a:srgbClr val="000000"/>
                          </a:solidFill>
                          <a:effectLst/>
                          <a:latin typeface="Calibri" panose="020F0502020204030204" pitchFamily="34" charset="0"/>
                        </a:rPr>
                        <a:t> et </a:t>
                      </a:r>
                      <a:r>
                        <a:rPr lang="en-CA" sz="1600" b="1" i="0" u="none" strike="noStrike" baseline="0" dirty="0" err="1">
                          <a:solidFill>
                            <a:srgbClr val="000000"/>
                          </a:solidFill>
                          <a:effectLst/>
                          <a:latin typeface="Calibri" panose="020F0502020204030204" pitchFamily="34" charset="0"/>
                        </a:rPr>
                        <a:t>eau</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Q38.  Une analyse de la qualité bactériologique de l'eau est effectuée chaque année afin d'en vérifier la salubrité et un suivi des mesures correctives est effectué lorsque des problèmes de contamination sont décelés. (P–20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5328592"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L’analyse de l’eau est disponible</a:t>
            </a:r>
          </a:p>
          <a:p>
            <a:pPr lvl="1"/>
            <a:r>
              <a:rPr lang="fr-CA" dirty="0">
                <a:solidFill>
                  <a:schemeClr val="tx1">
                    <a:lumMod val="65000"/>
                    <a:lumOff val="35000"/>
                  </a:schemeClr>
                </a:solidFill>
              </a:rPr>
              <a:t>La date de l’échantillonnage est à moins d’un an</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2" name="Picture 1"/>
          <p:cNvPicPr>
            <a:picLocks noChangeAspect="1"/>
          </p:cNvPicPr>
          <p:nvPr/>
        </p:nvPicPr>
        <p:blipFill>
          <a:blip r:embed="rId2"/>
          <a:stretch>
            <a:fillRect/>
          </a:stretch>
        </p:blipFill>
        <p:spPr>
          <a:xfrm>
            <a:off x="6516217" y="3706816"/>
            <a:ext cx="2327354" cy="2337258"/>
          </a:xfrm>
          <a:prstGeom prst="rect">
            <a:avLst/>
          </a:prstGeom>
        </p:spPr>
      </p:pic>
      <p:pic>
        <p:nvPicPr>
          <p:cNvPr id="8" name="Picture 7"/>
          <p:cNvPicPr>
            <a:picLocks noChangeAspect="1"/>
          </p:cNvPicPr>
          <p:nvPr/>
        </p:nvPicPr>
        <p:blipFill>
          <a:blip r:embed="rId3"/>
          <a:stretch>
            <a:fillRect/>
          </a:stretch>
        </p:blipFill>
        <p:spPr>
          <a:xfrm>
            <a:off x="6948264" y="2003862"/>
            <a:ext cx="576065" cy="898198"/>
          </a:xfrm>
          <a:prstGeom prst="rect">
            <a:avLst/>
          </a:prstGeom>
        </p:spPr>
      </p:pic>
    </p:spTree>
    <p:extLst>
      <p:ext uri="{BB962C8B-B14F-4D97-AF65-F5344CB8AC3E}">
        <p14:creationId xmlns:p14="http://schemas.microsoft.com/office/powerpoint/2010/main" val="252454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7C65-3D28-45F0-8909-815F639C266A}"/>
              </a:ext>
            </a:extLst>
          </p:cNvPr>
          <p:cNvSpPr>
            <a:spLocks noGrp="1"/>
          </p:cNvSpPr>
          <p:nvPr>
            <p:ph type="title"/>
          </p:nvPr>
        </p:nvSpPr>
        <p:spPr/>
        <p:txBody>
          <a:bodyPr/>
          <a:lstStyle/>
          <a:p>
            <a:r>
              <a:rPr lang="en-CA" dirty="0"/>
              <a:t>Corridor </a:t>
            </a:r>
            <a:r>
              <a:rPr lang="en-CA" dirty="0" err="1"/>
              <a:t>danois</a:t>
            </a:r>
            <a:endParaRPr lang="fr-CA" dirty="0"/>
          </a:p>
        </p:txBody>
      </p:sp>
      <p:pic>
        <p:nvPicPr>
          <p:cNvPr id="4" name="Online Media 4" title="Le principe du corridor danois">
            <a:hlinkClick r:id="" action="ppaction://media"/>
            <a:extLst>
              <a:ext uri="{FF2B5EF4-FFF2-40B4-BE49-F238E27FC236}">
                <a16:creationId xmlns:a16="http://schemas.microsoft.com/office/drawing/2014/main" id="{0FA453A1-4E5A-4ECD-B187-1291ED45CD88}"/>
              </a:ext>
            </a:extLst>
          </p:cNvPr>
          <p:cNvPicPr>
            <a:picLocks noGrp="1" noRot="1" noChangeAspect="1"/>
          </p:cNvPicPr>
          <p:nvPr>
            <p:ph idx="1"/>
            <a:videoFile r:link="rId1"/>
          </p:nvPr>
        </p:nvPicPr>
        <p:blipFill>
          <a:blip r:embed="rId3"/>
          <a:stretch>
            <a:fillRect/>
          </a:stretch>
        </p:blipFill>
        <p:spPr>
          <a:xfrm>
            <a:off x="1064551" y="1916832"/>
            <a:ext cx="7395881" cy="4160183"/>
          </a:xfrm>
          <a:prstGeom prst="rect">
            <a:avLst/>
          </a:prstGeom>
        </p:spPr>
      </p:pic>
      <p:sp>
        <p:nvSpPr>
          <p:cNvPr id="6" name="TextBox 5">
            <a:extLst>
              <a:ext uri="{FF2B5EF4-FFF2-40B4-BE49-F238E27FC236}">
                <a16:creationId xmlns:a16="http://schemas.microsoft.com/office/drawing/2014/main" id="{18A7828D-864D-41EE-B832-CBD9D4B452E8}"/>
              </a:ext>
            </a:extLst>
          </p:cNvPr>
          <p:cNvSpPr txBox="1"/>
          <p:nvPr/>
        </p:nvSpPr>
        <p:spPr>
          <a:xfrm>
            <a:off x="1865766" y="6225218"/>
            <a:ext cx="5793449" cy="369332"/>
          </a:xfrm>
          <a:prstGeom prst="rect">
            <a:avLst/>
          </a:prstGeom>
          <a:noFill/>
        </p:spPr>
        <p:txBody>
          <a:bodyPr wrap="square">
            <a:spAutoFit/>
          </a:bodyPr>
          <a:lstStyle/>
          <a:p>
            <a:r>
              <a:rPr lang="fr-CA" dirty="0">
                <a:hlinkClick r:id="rId4"/>
              </a:rPr>
              <a:t>https://www.youtube.com/watch?v=WnHHpMpmsRU</a:t>
            </a:r>
            <a:r>
              <a:rPr lang="fr-CA" dirty="0"/>
              <a:t> </a:t>
            </a:r>
          </a:p>
        </p:txBody>
      </p:sp>
    </p:spTree>
    <p:extLst>
      <p:ext uri="{BB962C8B-B14F-4D97-AF65-F5344CB8AC3E}">
        <p14:creationId xmlns:p14="http://schemas.microsoft.com/office/powerpoint/2010/main" val="299953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39</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629693874"/>
              </p:ext>
            </p:extLst>
          </p:nvPr>
        </p:nvGraphicFramePr>
        <p:xfrm>
          <a:off x="899592"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err="1">
                          <a:solidFill>
                            <a:srgbClr val="000000"/>
                          </a:solidFill>
                          <a:effectLst/>
                          <a:latin typeface="Calibri" panose="020F0502020204030204" pitchFamily="34" charset="0"/>
                        </a:rPr>
                        <a:t>Lisier</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litières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Q39.  L'équipe d'épandage du lisier utilise une voie d'accès différente de celle utilisée par le personnel.  (I–10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6912768"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Il y a au moins 2 chemins d’accès</a:t>
            </a:r>
          </a:p>
          <a:p>
            <a:pPr lvl="2"/>
            <a:r>
              <a:rPr lang="fr-CA" dirty="0">
                <a:solidFill>
                  <a:schemeClr val="tx1">
                    <a:lumMod val="65000"/>
                    <a:lumOff val="35000"/>
                  </a:schemeClr>
                </a:solidFill>
              </a:rPr>
              <a:t>Un de ces chemins est utilisé par l’équipe d’épandage et possiblement l’équarisseur</a:t>
            </a:r>
            <a:endParaRPr lang="fr-CA"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7"/>
          <p:cNvPicPr>
            <a:picLocks noChangeAspect="1"/>
          </p:cNvPicPr>
          <p:nvPr/>
        </p:nvPicPr>
        <p:blipFill>
          <a:blip r:embed="rId2"/>
          <a:stretch>
            <a:fillRect/>
          </a:stretch>
        </p:blipFill>
        <p:spPr>
          <a:xfrm>
            <a:off x="7020272" y="2003862"/>
            <a:ext cx="576065" cy="898198"/>
          </a:xfrm>
          <a:prstGeom prst="rect">
            <a:avLst/>
          </a:prstGeom>
        </p:spPr>
      </p:pic>
    </p:spTree>
    <p:extLst>
      <p:ext uri="{BB962C8B-B14F-4D97-AF65-F5344CB8AC3E}">
        <p14:creationId xmlns:p14="http://schemas.microsoft.com/office/powerpoint/2010/main" val="600058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40</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01293627"/>
              </p:ext>
            </p:extLst>
          </p:nvPr>
        </p:nvGraphicFramePr>
        <p:xfrm>
          <a:off x="899592" y="1766179"/>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a:solidFill>
                            <a:srgbClr val="000000"/>
                          </a:solidFill>
                          <a:effectLst/>
                          <a:latin typeface="Calibri" panose="020F0502020204030204" pitchFamily="34" charset="0"/>
                        </a:rPr>
                        <a:t>Lisier et </a:t>
                      </a:r>
                      <a:r>
                        <a:rPr lang="en-CA" sz="1600" b="1" i="0" u="none" strike="noStrike" dirty="0" err="1">
                          <a:solidFill>
                            <a:srgbClr val="000000"/>
                          </a:solidFill>
                          <a:effectLst/>
                          <a:latin typeface="Calibri" panose="020F0502020204030204" pitchFamily="34" charset="0"/>
                        </a:rPr>
                        <a:t>litières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Q40.  L'entreprise utilise son propre matériel d'épandage de lisier et elle ne fait pas de travaux à forfait pour d'autres producteurs de porcs. (P–20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5112568" cy="3245140"/>
          </a:xfrm>
        </p:spPr>
        <p:txBody>
          <a:bodyPr>
            <a:normAutofit lnSpcReduction="10000"/>
          </a:bodyPr>
          <a:lstStyle/>
          <a:p>
            <a:r>
              <a:rPr lang="fr-CA" b="1" dirty="0">
                <a:solidFill>
                  <a:srgbClr val="92D050"/>
                </a:solidFill>
              </a:rPr>
              <a:t>OUI</a:t>
            </a:r>
          </a:p>
          <a:p>
            <a:pPr lvl="1"/>
            <a:r>
              <a:rPr lang="fr-FR" dirty="0">
                <a:solidFill>
                  <a:schemeClr val="tx1">
                    <a:lumMod val="65000"/>
                    <a:lumOff val="35000"/>
                  </a:schemeClr>
                </a:solidFill>
              </a:rPr>
              <a:t>Le recours à une entreprise à forfait est conforme si elle transporte uniquement du lisier de la ferme (aucun autre contrat avec d'autres producteurs de porcs).</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2" name="Picture 1"/>
          <p:cNvPicPr>
            <a:picLocks noChangeAspect="1"/>
          </p:cNvPicPr>
          <p:nvPr/>
        </p:nvPicPr>
        <p:blipFill>
          <a:blip r:embed="rId2"/>
          <a:stretch>
            <a:fillRect/>
          </a:stretch>
        </p:blipFill>
        <p:spPr>
          <a:xfrm>
            <a:off x="5994415" y="3717032"/>
            <a:ext cx="2953870" cy="2141100"/>
          </a:xfrm>
          <a:prstGeom prst="rect">
            <a:avLst/>
          </a:prstGeom>
        </p:spPr>
      </p:pic>
      <p:pic>
        <p:nvPicPr>
          <p:cNvPr id="8" name="Picture 7"/>
          <p:cNvPicPr>
            <a:picLocks noChangeAspect="1"/>
          </p:cNvPicPr>
          <p:nvPr/>
        </p:nvPicPr>
        <p:blipFill>
          <a:blip r:embed="rId3"/>
          <a:stretch>
            <a:fillRect/>
          </a:stretch>
        </p:blipFill>
        <p:spPr>
          <a:xfrm>
            <a:off x="7020272" y="2032670"/>
            <a:ext cx="576065" cy="898198"/>
          </a:xfrm>
          <a:prstGeom prst="rect">
            <a:avLst/>
          </a:prstGeom>
        </p:spPr>
      </p:pic>
    </p:spTree>
    <p:extLst>
      <p:ext uri="{BB962C8B-B14F-4D97-AF65-F5344CB8AC3E}">
        <p14:creationId xmlns:p14="http://schemas.microsoft.com/office/powerpoint/2010/main" val="2040404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41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26862761"/>
              </p:ext>
            </p:extLst>
          </p:nvPr>
        </p:nvGraphicFramePr>
        <p:xfrm>
          <a:off x="899592" y="1772816"/>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200" b="1" i="0" u="none" strike="noStrike" dirty="0">
                          <a:solidFill>
                            <a:srgbClr val="000000"/>
                          </a:solidFill>
                          <a:effectLst/>
                          <a:latin typeface="Calibri" panose="020F0502020204030204" pitchFamily="34" charset="0"/>
                        </a:rPr>
                        <a:t> </a:t>
                      </a:r>
                      <a:r>
                        <a:rPr lang="en-CA" sz="1600" b="1" i="0" u="none" strike="noStrike" dirty="0" err="1">
                          <a:solidFill>
                            <a:srgbClr val="000000"/>
                          </a:solidFill>
                          <a:effectLst/>
                          <a:latin typeface="Calibri" panose="020F0502020204030204" pitchFamily="34" charset="0"/>
                        </a:rPr>
                        <a:t>Lisier</a:t>
                      </a:r>
                      <a:r>
                        <a:rPr lang="en-CA" sz="1600" b="1" i="0" u="none" strike="noStrike" dirty="0">
                          <a:solidFill>
                            <a:srgbClr val="000000"/>
                          </a:solidFill>
                          <a:effectLst/>
                          <a:latin typeface="Calibri" panose="020F0502020204030204" pitchFamily="34" charset="0"/>
                        </a:rPr>
                        <a:t> et </a:t>
                      </a:r>
                      <a:r>
                        <a:rPr lang="en-CA" sz="1600" b="1" i="0" u="none" strike="noStrike" dirty="0" err="1">
                          <a:solidFill>
                            <a:srgbClr val="000000"/>
                          </a:solidFill>
                          <a:effectLst/>
                          <a:latin typeface="Calibri" panose="020F0502020204030204" pitchFamily="34" charset="0"/>
                        </a:rPr>
                        <a:t>litières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Q41.  Si les équipements utilisés pour les épandages ont été en contact avec du lisier provenant d'un autre site d'élevage, ceux-ci sont nettoyés et des actions pour mitiger le risque de transmission des pathogènes sont mises en place. (P–20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99592" y="3208196"/>
            <a:ext cx="7344816" cy="3245140"/>
          </a:xfrm>
        </p:spPr>
        <p:txBody>
          <a:bodyPr>
            <a:normAutofit fontScale="77500" lnSpcReduction="20000"/>
          </a:bodyPr>
          <a:lstStyle/>
          <a:p>
            <a:r>
              <a:rPr lang="fr-CA" b="1" dirty="0">
                <a:solidFill>
                  <a:srgbClr val="92D050"/>
                </a:solidFill>
              </a:rPr>
              <a:t>OUI</a:t>
            </a:r>
          </a:p>
          <a:p>
            <a:pPr lvl="1"/>
            <a:r>
              <a:rPr lang="fr-FR" dirty="0">
                <a:solidFill>
                  <a:schemeClr val="tx1">
                    <a:lumMod val="65000"/>
                    <a:lumOff val="35000"/>
                  </a:schemeClr>
                </a:solidFill>
              </a:rPr>
              <a:t>Les actions qui permettent de mitiger le risque sont:</a:t>
            </a:r>
          </a:p>
          <a:p>
            <a:pPr lvl="2"/>
            <a:r>
              <a:rPr lang="fr-FR" dirty="0">
                <a:solidFill>
                  <a:schemeClr val="tx1">
                    <a:lumMod val="65000"/>
                    <a:lumOff val="35000"/>
                  </a:schemeClr>
                </a:solidFill>
              </a:rPr>
              <a:t>La mise en place d'une séquence d'épandage qui respecte la pyramide sanitaire</a:t>
            </a:r>
          </a:p>
          <a:p>
            <a:pPr lvl="2"/>
            <a:r>
              <a:rPr lang="fr-FR" dirty="0">
                <a:solidFill>
                  <a:schemeClr val="tx1">
                    <a:lumMod val="65000"/>
                    <a:lumOff val="35000"/>
                  </a:schemeClr>
                </a:solidFill>
              </a:rPr>
              <a:t>Un " flush " de l'équipement avec du lisier d'une autre espèce</a:t>
            </a:r>
          </a:p>
          <a:p>
            <a:pPr lvl="2"/>
            <a:r>
              <a:rPr lang="fr-FR" dirty="0">
                <a:solidFill>
                  <a:schemeClr val="tx1">
                    <a:lumMod val="65000"/>
                    <a:lumOff val="35000"/>
                  </a:schemeClr>
                </a:solidFill>
              </a:rPr>
              <a:t>L'application des premiers voyages de lisier le plus loin possible des bâtiments</a:t>
            </a:r>
            <a:endParaRPr lang="fr-CA" dirty="0">
              <a:solidFill>
                <a:schemeClr val="tx1">
                  <a:lumMod val="65000"/>
                  <a:lumOff val="35000"/>
                </a:schemeClr>
              </a:solidFill>
            </a:endParaRPr>
          </a:p>
          <a:p>
            <a:r>
              <a:rPr lang="fr-CA" b="1" dirty="0">
                <a:solidFill>
                  <a:srgbClr val="FFFF00"/>
                </a:solidFill>
              </a:rPr>
              <a:t>PARTIEL</a:t>
            </a:r>
          </a:p>
          <a:p>
            <a:pPr lvl="1"/>
            <a:r>
              <a:rPr lang="fr-FR" dirty="0">
                <a:solidFill>
                  <a:schemeClr val="tx1">
                    <a:lumMod val="65000"/>
                    <a:lumOff val="35000"/>
                  </a:schemeClr>
                </a:solidFill>
              </a:rPr>
              <a:t>La mise en œuvre de deux mesures sur trois sera jugée comme une procédure partiellement conforme</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p:txBody>
      </p:sp>
    </p:spTree>
    <p:extLst>
      <p:ext uri="{BB962C8B-B14F-4D97-AF65-F5344CB8AC3E}">
        <p14:creationId xmlns:p14="http://schemas.microsoft.com/office/powerpoint/2010/main" val="1754344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42</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818365197"/>
              </p:ext>
            </p:extLst>
          </p:nvPr>
        </p:nvGraphicFramePr>
        <p:xfrm>
          <a:off x="827584"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err="1">
                          <a:solidFill>
                            <a:srgbClr val="000000"/>
                          </a:solidFill>
                          <a:effectLst/>
                          <a:latin typeface="Calibri" panose="020F0502020204030204" pitchFamily="34" charset="0"/>
                        </a:rPr>
                        <a:t>Vermines</a:t>
                      </a:r>
                      <a:r>
                        <a:rPr lang="en-CA" sz="1600" b="1" i="0" u="none" strike="noStrike" baseline="0" dirty="0">
                          <a:solidFill>
                            <a:srgbClr val="000000"/>
                          </a:solidFill>
                          <a:effectLst/>
                          <a:latin typeface="Calibri" panose="020F0502020204030204" pitchFamily="34" charset="0"/>
                        </a:rPr>
                        <a:t> et </a:t>
                      </a:r>
                      <a:r>
                        <a:rPr lang="en-CA" sz="1600" b="1" i="0" u="none" strike="noStrike" baseline="0" dirty="0" err="1">
                          <a:solidFill>
                            <a:srgbClr val="000000"/>
                          </a:solidFill>
                          <a:effectLst/>
                          <a:latin typeface="Calibri" panose="020F0502020204030204" pitchFamily="34" charset="0"/>
                        </a:rPr>
                        <a:t>animaux</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domestiques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Q42.  Le bâtiment est conçu et entretenu pour empêcher l'introduction des oiseaux, la vermine, les chats et les chiens. (I–10 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4032448"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Conforme à l’énoncé</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2" name="Picture 1"/>
          <p:cNvPicPr>
            <a:picLocks noChangeAspect="1"/>
          </p:cNvPicPr>
          <p:nvPr/>
        </p:nvPicPr>
        <p:blipFill>
          <a:blip r:embed="rId2"/>
          <a:stretch>
            <a:fillRect/>
          </a:stretch>
        </p:blipFill>
        <p:spPr>
          <a:xfrm>
            <a:off x="5004048" y="3717032"/>
            <a:ext cx="3957939" cy="1458466"/>
          </a:xfrm>
          <a:prstGeom prst="rect">
            <a:avLst/>
          </a:prstGeom>
        </p:spPr>
      </p:pic>
      <p:pic>
        <p:nvPicPr>
          <p:cNvPr id="8" name="Picture 7"/>
          <p:cNvPicPr>
            <a:picLocks noChangeAspect="1"/>
          </p:cNvPicPr>
          <p:nvPr/>
        </p:nvPicPr>
        <p:blipFill>
          <a:blip r:embed="rId3"/>
          <a:stretch>
            <a:fillRect/>
          </a:stretch>
        </p:blipFill>
        <p:spPr>
          <a:xfrm>
            <a:off x="6948264" y="2003862"/>
            <a:ext cx="576065" cy="898198"/>
          </a:xfrm>
          <a:prstGeom prst="rect">
            <a:avLst/>
          </a:prstGeom>
        </p:spPr>
      </p:pic>
    </p:spTree>
    <p:extLst>
      <p:ext uri="{BB962C8B-B14F-4D97-AF65-F5344CB8AC3E}">
        <p14:creationId xmlns:p14="http://schemas.microsoft.com/office/powerpoint/2010/main" val="2467247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Question 43</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953411052"/>
              </p:ext>
            </p:extLst>
          </p:nvPr>
        </p:nvGraphicFramePr>
        <p:xfrm>
          <a:off x="827584" y="1749932"/>
          <a:ext cx="7226274" cy="1152128"/>
        </p:xfrm>
        <a:graphic>
          <a:graphicData uri="http://schemas.openxmlformats.org/drawingml/2006/table">
            <a:tbl>
              <a:tblPr/>
              <a:tblGrid>
                <a:gridCol w="5091481">
                  <a:extLst>
                    <a:ext uri="{9D8B030D-6E8A-4147-A177-3AD203B41FA5}">
                      <a16:colId xmlns:a16="http://schemas.microsoft.com/office/drawing/2014/main" val="2103237691"/>
                    </a:ext>
                  </a:extLst>
                </a:gridCol>
                <a:gridCol w="526583">
                  <a:extLst>
                    <a:ext uri="{9D8B030D-6E8A-4147-A177-3AD203B41FA5}">
                      <a16:colId xmlns:a16="http://schemas.microsoft.com/office/drawing/2014/main" val="2374417724"/>
                    </a:ext>
                  </a:extLst>
                </a:gridCol>
                <a:gridCol w="526583">
                  <a:extLst>
                    <a:ext uri="{9D8B030D-6E8A-4147-A177-3AD203B41FA5}">
                      <a16:colId xmlns:a16="http://schemas.microsoft.com/office/drawing/2014/main" val="1655916928"/>
                    </a:ext>
                  </a:extLst>
                </a:gridCol>
                <a:gridCol w="555044">
                  <a:extLst>
                    <a:ext uri="{9D8B030D-6E8A-4147-A177-3AD203B41FA5}">
                      <a16:colId xmlns:a16="http://schemas.microsoft.com/office/drawing/2014/main" val="4184878960"/>
                    </a:ext>
                  </a:extLst>
                </a:gridCol>
                <a:gridCol w="526583">
                  <a:extLst>
                    <a:ext uri="{9D8B030D-6E8A-4147-A177-3AD203B41FA5}">
                      <a16:colId xmlns:a16="http://schemas.microsoft.com/office/drawing/2014/main" val="1302222911"/>
                    </a:ext>
                  </a:extLst>
                </a:gridCol>
              </a:tblGrid>
              <a:tr h="260157">
                <a:tc>
                  <a:txBody>
                    <a:bodyPr/>
                    <a:lstStyle/>
                    <a:p>
                      <a:pPr algn="l" fontAlgn="ctr"/>
                      <a:r>
                        <a:rPr lang="en-CA" sz="1600" b="1" i="0" u="none" strike="noStrike" dirty="0" err="1">
                          <a:solidFill>
                            <a:srgbClr val="000000"/>
                          </a:solidFill>
                          <a:effectLst/>
                          <a:latin typeface="Calibri" panose="020F0502020204030204" pitchFamily="34" charset="0"/>
                        </a:rPr>
                        <a:t>Vermines</a:t>
                      </a:r>
                      <a:r>
                        <a:rPr lang="en-CA" sz="1600" b="1" i="0" u="none" strike="noStrike" baseline="0" dirty="0">
                          <a:solidFill>
                            <a:srgbClr val="000000"/>
                          </a:solidFill>
                          <a:effectLst/>
                          <a:latin typeface="Calibri" panose="020F0502020204030204" pitchFamily="34" charset="0"/>
                        </a:rPr>
                        <a:t> et </a:t>
                      </a:r>
                      <a:r>
                        <a:rPr lang="en-CA" sz="1600" b="1" i="0" u="none" strike="noStrike" baseline="0" dirty="0" err="1">
                          <a:solidFill>
                            <a:srgbClr val="000000"/>
                          </a:solidFill>
                          <a:effectLst/>
                          <a:latin typeface="Calibri" panose="020F0502020204030204" pitchFamily="34" charset="0"/>
                        </a:rPr>
                        <a:t>animaux</a:t>
                      </a:r>
                      <a:r>
                        <a:rPr lang="en-CA" sz="1600" b="1" i="0" u="none" strike="noStrike" baseline="0" dirty="0">
                          <a:solidFill>
                            <a:srgbClr val="000000"/>
                          </a:solidFill>
                          <a:effectLst/>
                          <a:latin typeface="Calibri" panose="020F0502020204030204" pitchFamily="34" charset="0"/>
                        </a:rPr>
                        <a:t> </a:t>
                      </a:r>
                      <a:r>
                        <a:rPr lang="en-CA" sz="1600" b="1" i="0" u="none" strike="noStrike" baseline="0" dirty="0" err="1">
                          <a:solidFill>
                            <a:srgbClr val="000000"/>
                          </a:solidFill>
                          <a:effectLst/>
                          <a:latin typeface="Calibri" panose="020F0502020204030204" pitchFamily="34" charset="0"/>
                        </a:rPr>
                        <a:t>domestiques</a:t>
                      </a:r>
                      <a:endParaRPr lang="en-CA"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r>
                        <a:rPr lang="en-CA" sz="1200" b="1" i="0" u="none" strike="noStrike" dirty="0">
                          <a:solidFill>
                            <a:srgbClr val="000000"/>
                          </a:solidFill>
                          <a:effectLst/>
                          <a:latin typeface="Calibri" panose="020F0502020204030204" pitchFamily="34" charset="0"/>
                        </a:rPr>
                        <a:t>S. o.</a:t>
                      </a:r>
                      <a:endParaRPr lang="en-C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Oui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a:solidFill>
                            <a:srgbClr val="000000"/>
                          </a:solidFill>
                          <a:effectLst/>
                          <a:latin typeface="Calibri" panose="020F0502020204030204" pitchFamily="34" charset="0"/>
                        </a:rPr>
                        <a:t>Partiel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CA" sz="1200" b="1" i="0" u="none" strike="noStrike" dirty="0">
                          <a:solidFill>
                            <a:srgbClr val="000000"/>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41357261"/>
                  </a:ext>
                </a:extLst>
              </a:tr>
              <a:tr h="891971">
                <a:tc>
                  <a:txBody>
                    <a:bodyPr/>
                    <a:lstStyle/>
                    <a:p>
                      <a:pPr algn="l" fontAlgn="ctr"/>
                      <a:r>
                        <a:rPr lang="fr-FR" sz="1400" b="0" i="0" u="none" strike="noStrike" dirty="0">
                          <a:solidFill>
                            <a:srgbClr val="000000"/>
                          </a:solidFill>
                          <a:effectLst/>
                          <a:latin typeface="Calibri" panose="020F0502020204030204" pitchFamily="34" charset="0"/>
                        </a:rPr>
                        <a:t>Q43.  Un programme de contrôle des rongeurs existe et il est efficace. (P–10 pts)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BFBFBF"/>
                      </a:solidFill>
                      <a:prstDash val="dot"/>
                      <a:round/>
                      <a:headEnd type="none" w="med" len="med"/>
                      <a:tailEnd type="none" w="med" len="med"/>
                    </a:lnTlToBr>
                    <a:lnBlToTr w="6350" cap="flat" cmpd="sng" algn="ctr">
                      <a:solidFill>
                        <a:srgbClr val="BFBFBF"/>
                      </a:solidFill>
                      <a:prstDash val="dot"/>
                      <a:round/>
                      <a:headEnd type="none" w="med" len="med"/>
                      <a:tailEnd type="none" w="med" len="med"/>
                    </a:lnBlToTr>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CA"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6741678"/>
                  </a:ext>
                </a:extLst>
              </a:tr>
            </a:tbl>
          </a:graphicData>
        </a:graphic>
      </p:graphicFrame>
      <p:sp>
        <p:nvSpPr>
          <p:cNvPr id="6" name="Content Placeholder 5"/>
          <p:cNvSpPr>
            <a:spLocks noGrp="1"/>
          </p:cNvSpPr>
          <p:nvPr>
            <p:ph sz="half" idx="2"/>
          </p:nvPr>
        </p:nvSpPr>
        <p:spPr>
          <a:xfrm>
            <a:off x="827584" y="3208196"/>
            <a:ext cx="4392488" cy="3245140"/>
          </a:xfrm>
        </p:spPr>
        <p:txBody>
          <a:bodyPr>
            <a:normAutofit/>
          </a:bodyPr>
          <a:lstStyle/>
          <a:p>
            <a:r>
              <a:rPr lang="fr-CA" b="1" dirty="0">
                <a:solidFill>
                  <a:srgbClr val="92D050"/>
                </a:solidFill>
              </a:rPr>
              <a:t>OUI</a:t>
            </a:r>
          </a:p>
          <a:p>
            <a:pPr lvl="1"/>
            <a:r>
              <a:rPr lang="fr-CA" dirty="0">
                <a:solidFill>
                  <a:schemeClr val="tx1">
                    <a:lumMod val="65000"/>
                    <a:lumOff val="35000"/>
                  </a:schemeClr>
                </a:solidFill>
              </a:rPr>
              <a:t>Conforme à l’énoncé</a:t>
            </a:r>
          </a:p>
          <a:p>
            <a:pPr lvl="1"/>
            <a:r>
              <a:rPr lang="fr-CA" dirty="0">
                <a:solidFill>
                  <a:schemeClr val="tx1">
                    <a:lumMod val="65000"/>
                    <a:lumOff val="35000"/>
                  </a:schemeClr>
                </a:solidFill>
              </a:rPr>
              <a:t>Inspection visuelle à l’extérieur et présence d’appâts</a:t>
            </a:r>
            <a:endParaRPr lang="fr-CA" b="1" dirty="0">
              <a:solidFill>
                <a:srgbClr val="FFFF00"/>
              </a:solidFill>
            </a:endParaRPr>
          </a:p>
          <a:p>
            <a:r>
              <a:rPr lang="fr-CA" b="1" dirty="0">
                <a:solidFill>
                  <a:srgbClr val="FF0000"/>
                </a:solidFill>
              </a:rPr>
              <a:t>NON</a:t>
            </a:r>
          </a:p>
          <a:p>
            <a:pPr lvl="1"/>
            <a:r>
              <a:rPr lang="fr-CA" dirty="0">
                <a:solidFill>
                  <a:schemeClr val="tx1">
                    <a:lumMod val="65000"/>
                    <a:lumOff val="35000"/>
                  </a:schemeClr>
                </a:solidFill>
              </a:rPr>
              <a:t>Non conforme à l’énoncé</a:t>
            </a:r>
          </a:p>
          <a:p>
            <a:pPr marL="292608" lvl="1" indent="0">
              <a:buNone/>
            </a:pPr>
            <a:endParaRPr lang="fr-CA" dirty="0">
              <a:solidFill>
                <a:schemeClr val="tx1"/>
              </a:solidFill>
            </a:endParaRPr>
          </a:p>
        </p:txBody>
      </p:sp>
      <p:pic>
        <p:nvPicPr>
          <p:cNvPr id="8" name="Picture 22" descr="Rats"/>
          <p:cNvPicPr>
            <a:picLocks noChangeAspect="1" noChangeArrowheads="1"/>
          </p:cNvPicPr>
          <p:nvPr/>
        </p:nvPicPr>
        <p:blipFill>
          <a:blip r:embed="rId2">
            <a:extLst>
              <a:ext uri="{28A0092B-C50C-407E-A947-70E740481C1C}">
                <a14:useLocalDpi xmlns:a14="http://schemas.microsoft.com/office/drawing/2010/main" val="0"/>
              </a:ext>
            </a:extLst>
          </a:blip>
          <a:srcRect t="29549" b="8978"/>
          <a:stretch>
            <a:fillRect/>
          </a:stretch>
        </p:blipFill>
        <p:spPr bwMode="auto">
          <a:xfrm>
            <a:off x="5968128" y="3299244"/>
            <a:ext cx="2762080" cy="127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769" y="4738264"/>
            <a:ext cx="2492304" cy="183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0" name="Picture 38" descr="P10301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248" y="4830766"/>
            <a:ext cx="865188" cy="649288"/>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6948264" y="2003862"/>
            <a:ext cx="576065" cy="898198"/>
          </a:xfrm>
          <a:prstGeom prst="rect">
            <a:avLst/>
          </a:prstGeom>
        </p:spPr>
      </p:pic>
    </p:spTree>
    <p:extLst>
      <p:ext uri="{BB962C8B-B14F-4D97-AF65-F5344CB8AC3E}">
        <p14:creationId xmlns:p14="http://schemas.microsoft.com/office/powerpoint/2010/main" val="47729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4. Fonctionnement du programme</a:t>
            </a:r>
          </a:p>
        </p:txBody>
      </p:sp>
      <p:sp>
        <p:nvSpPr>
          <p:cNvPr id="3" name="TextBox 2"/>
          <p:cNvSpPr txBox="1"/>
          <p:nvPr/>
        </p:nvSpPr>
        <p:spPr>
          <a:xfrm>
            <a:off x="3203848" y="4077072"/>
            <a:ext cx="4248472" cy="523220"/>
          </a:xfrm>
          <a:prstGeom prst="rect">
            <a:avLst/>
          </a:prstGeom>
          <a:noFill/>
        </p:spPr>
        <p:txBody>
          <a:bodyPr wrap="square" rtlCol="0">
            <a:spAutoFit/>
          </a:bodyPr>
          <a:lstStyle/>
          <a:p>
            <a:r>
              <a:rPr lang="fr-CA" sz="2800" dirty="0"/>
              <a:t>Par Claudia Coulombe</a:t>
            </a:r>
          </a:p>
        </p:txBody>
      </p:sp>
    </p:spTree>
    <p:extLst>
      <p:ext uri="{BB962C8B-B14F-4D97-AF65-F5344CB8AC3E}">
        <p14:creationId xmlns:p14="http://schemas.microsoft.com/office/powerpoint/2010/main" val="115803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chor="b">
            <a:normAutofit/>
          </a:bodyPr>
          <a:lstStyle/>
          <a:p>
            <a:r>
              <a:rPr lang="fr-CA" sz="8000" b="1" dirty="0">
                <a:ln>
                  <a:noFill/>
                </a:ln>
                <a:solidFill>
                  <a:srgbClr val="679146"/>
                </a:solidFill>
              </a:rPr>
              <a:t>MERCI</a:t>
            </a:r>
            <a:r>
              <a:rPr lang="fr-CA" sz="2400" b="1" dirty="0">
                <a:ln>
                  <a:noFill/>
                </a:ln>
                <a:solidFill>
                  <a:srgbClr val="679146"/>
                </a:solidFill>
              </a:rPr>
              <a:t> </a:t>
            </a:r>
            <a:r>
              <a:rPr lang="fr-CA" sz="8000" b="1" dirty="0">
                <a:ln>
                  <a:noFill/>
                </a:ln>
                <a:solidFill>
                  <a:srgbClr val="679146"/>
                </a:solidFill>
              </a:rPr>
              <a:t>!</a:t>
            </a:r>
          </a:p>
        </p:txBody>
      </p:sp>
      <p:sp>
        <p:nvSpPr>
          <p:cNvPr id="3" name="Sous-titre 2"/>
          <p:cNvSpPr>
            <a:spLocks noGrp="1"/>
          </p:cNvSpPr>
          <p:nvPr>
            <p:ph type="subTitle" idx="1"/>
          </p:nvPr>
        </p:nvSpPr>
        <p:spPr/>
        <p:txBody>
          <a:bodyPr/>
          <a:lstStyle/>
          <a:p>
            <a:r>
              <a:rPr lang="fr-CA" dirty="0"/>
              <a:t>ccoulombe@cdpq.ca</a:t>
            </a:r>
          </a:p>
        </p:txBody>
      </p:sp>
      <p:pic>
        <p:nvPicPr>
          <p:cNvPr id="4098" name="Picture 2" descr="http://www.ros.org/wp-content/uploads/2013/11/answers.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475656" y="2060848"/>
            <a:ext cx="1368152" cy="94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4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787208" cy="1143000"/>
          </a:xfrm>
        </p:spPr>
        <p:txBody>
          <a:bodyPr>
            <a:normAutofit/>
          </a:bodyPr>
          <a:lstStyle/>
          <a:p>
            <a:pPr algn="l"/>
            <a:r>
              <a:rPr lang="en-CA" dirty="0"/>
              <a:t>   2. Format du questionnaire</a:t>
            </a:r>
          </a:p>
        </p:txBody>
      </p:sp>
      <p:sp>
        <p:nvSpPr>
          <p:cNvPr id="5" name="Content Placeholder 4"/>
          <p:cNvSpPr>
            <a:spLocks noGrp="1"/>
          </p:cNvSpPr>
          <p:nvPr>
            <p:ph sz="half" idx="2"/>
          </p:nvPr>
        </p:nvSpPr>
        <p:spPr>
          <a:xfrm>
            <a:off x="827584" y="4662901"/>
            <a:ext cx="7242048" cy="1872208"/>
          </a:xfrm>
        </p:spPr>
        <p:txBody>
          <a:bodyPr>
            <a:normAutofit fontScale="85000" lnSpcReduction="20000"/>
          </a:bodyPr>
          <a:lstStyle/>
          <a:p>
            <a:r>
              <a:rPr lang="fr-CA" dirty="0"/>
              <a:t>Document Excel</a:t>
            </a:r>
          </a:p>
          <a:p>
            <a:r>
              <a:rPr lang="fr-CA" dirty="0"/>
              <a:t>TP/TV – 12 questions de moins</a:t>
            </a:r>
          </a:p>
          <a:p>
            <a:r>
              <a:rPr lang="fr-CA" dirty="0"/>
              <a:t>Calcul des résultats automatiquement</a:t>
            </a:r>
          </a:p>
          <a:p>
            <a:pPr lvl="1"/>
            <a:r>
              <a:rPr lang="fr-CA" dirty="0"/>
              <a:t>Total vs Pointage</a:t>
            </a:r>
          </a:p>
          <a:p>
            <a:r>
              <a:rPr lang="fr-CA" dirty="0"/>
              <a:t>Production d’un rapport simplifié</a:t>
            </a:r>
          </a:p>
        </p:txBody>
      </p:sp>
      <p:pic>
        <p:nvPicPr>
          <p:cNvPr id="9" name="Content Placeholder 8"/>
          <p:cNvPicPr>
            <a:picLocks noGrp="1" noChangeAspect="1"/>
          </p:cNvPicPr>
          <p:nvPr>
            <p:ph sz="half" idx="1"/>
          </p:nvPr>
        </p:nvPicPr>
        <p:blipFill>
          <a:blip r:embed="rId2"/>
          <a:stretch>
            <a:fillRect/>
          </a:stretch>
        </p:blipFill>
        <p:spPr>
          <a:xfrm>
            <a:off x="792105" y="1628800"/>
            <a:ext cx="7277527" cy="2868341"/>
          </a:xfrm>
          <a:prstGeom prst="rect">
            <a:avLst/>
          </a:prstGeom>
        </p:spPr>
      </p:pic>
    </p:spTree>
    <p:extLst>
      <p:ext uri="{BB962C8B-B14F-4D97-AF65-F5344CB8AC3E}">
        <p14:creationId xmlns:p14="http://schemas.microsoft.com/office/powerpoint/2010/main" val="119772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Section instructions</a:t>
            </a:r>
          </a:p>
        </p:txBody>
      </p:sp>
      <p:sp>
        <p:nvSpPr>
          <p:cNvPr id="5" name="Content Placeholder 4"/>
          <p:cNvSpPr>
            <a:spLocks noGrp="1"/>
          </p:cNvSpPr>
          <p:nvPr>
            <p:ph sz="half" idx="2"/>
          </p:nvPr>
        </p:nvSpPr>
        <p:spPr>
          <a:xfrm>
            <a:off x="1043608" y="5013176"/>
            <a:ext cx="7087688" cy="1184995"/>
          </a:xfrm>
        </p:spPr>
        <p:txBody>
          <a:bodyPr/>
          <a:lstStyle/>
          <a:p>
            <a:r>
              <a:rPr lang="fr-CA" dirty="0"/>
              <a:t>C’est la seule section à compléter (vert)</a:t>
            </a:r>
          </a:p>
        </p:txBody>
      </p:sp>
      <p:pic>
        <p:nvPicPr>
          <p:cNvPr id="7" name="Content Placeholder 6"/>
          <p:cNvPicPr>
            <a:picLocks noGrp="1" noChangeAspect="1"/>
          </p:cNvPicPr>
          <p:nvPr>
            <p:ph sz="half" idx="1"/>
          </p:nvPr>
        </p:nvPicPr>
        <p:blipFill>
          <a:blip r:embed="rId2"/>
          <a:stretch>
            <a:fillRect/>
          </a:stretch>
        </p:blipFill>
        <p:spPr>
          <a:xfrm>
            <a:off x="1043608" y="1628800"/>
            <a:ext cx="6779096" cy="3222162"/>
          </a:xfrm>
          <a:prstGeom prst="rect">
            <a:avLst/>
          </a:prstGeom>
        </p:spPr>
      </p:pic>
    </p:spTree>
    <p:extLst>
      <p:ext uri="{BB962C8B-B14F-4D97-AF65-F5344CB8AC3E}">
        <p14:creationId xmlns:p14="http://schemas.microsoft.com/office/powerpoint/2010/main" val="159099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Validation avant l’envoi</a:t>
            </a:r>
          </a:p>
        </p:txBody>
      </p:sp>
      <p:pic>
        <p:nvPicPr>
          <p:cNvPr id="5" name="Content Placeholder 4"/>
          <p:cNvPicPr>
            <a:picLocks noGrp="1" noChangeAspect="1"/>
          </p:cNvPicPr>
          <p:nvPr>
            <p:ph sz="half" idx="1"/>
          </p:nvPr>
        </p:nvPicPr>
        <p:blipFill>
          <a:blip r:embed="rId2"/>
          <a:stretch>
            <a:fillRect/>
          </a:stretch>
        </p:blipFill>
        <p:spPr>
          <a:xfrm>
            <a:off x="1003732" y="1988840"/>
            <a:ext cx="7218887" cy="2193191"/>
          </a:xfrm>
          <a:prstGeom prst="rect">
            <a:avLst/>
          </a:prstGeom>
        </p:spPr>
      </p:pic>
      <p:sp>
        <p:nvSpPr>
          <p:cNvPr id="4" name="Content Placeholder 3"/>
          <p:cNvSpPr>
            <a:spLocks noGrp="1"/>
          </p:cNvSpPr>
          <p:nvPr>
            <p:ph sz="half" idx="2"/>
          </p:nvPr>
        </p:nvSpPr>
        <p:spPr>
          <a:xfrm>
            <a:off x="980570" y="4581128"/>
            <a:ext cx="7551869" cy="1473027"/>
          </a:xfrm>
        </p:spPr>
        <p:txBody>
          <a:bodyPr/>
          <a:lstStyle/>
          <a:p>
            <a:r>
              <a:rPr lang="fr-CA" dirty="0"/>
              <a:t>Rien à saisir – Se fait automatiquement</a:t>
            </a:r>
          </a:p>
          <a:p>
            <a:r>
              <a:rPr lang="fr-CA" dirty="0"/>
              <a:t>Doit être indiqué « Complet » pour finaliser le dossier</a:t>
            </a:r>
          </a:p>
        </p:txBody>
      </p:sp>
    </p:spTree>
    <p:extLst>
      <p:ext uri="{BB962C8B-B14F-4D97-AF65-F5344CB8AC3E}">
        <p14:creationId xmlns:p14="http://schemas.microsoft.com/office/powerpoint/2010/main" val="399054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Impression et envoi</a:t>
            </a:r>
          </a:p>
        </p:txBody>
      </p:sp>
      <p:sp>
        <p:nvSpPr>
          <p:cNvPr id="4" name="Content Placeholder 3"/>
          <p:cNvSpPr>
            <a:spLocks noGrp="1"/>
          </p:cNvSpPr>
          <p:nvPr>
            <p:ph sz="half" idx="2"/>
          </p:nvPr>
        </p:nvSpPr>
        <p:spPr>
          <a:xfrm>
            <a:off x="951299" y="4077072"/>
            <a:ext cx="7375720" cy="1977083"/>
          </a:xfrm>
        </p:spPr>
        <p:txBody>
          <a:bodyPr/>
          <a:lstStyle/>
          <a:p>
            <a:r>
              <a:rPr lang="fr-CA" dirty="0"/>
              <a:t>Différents rapports/documents peuvent être produits directement avec les boutons.</a:t>
            </a:r>
          </a:p>
        </p:txBody>
      </p:sp>
      <p:pic>
        <p:nvPicPr>
          <p:cNvPr id="6" name="Espace réservé du contenu 5"/>
          <p:cNvPicPr>
            <a:picLocks noGrp="1" noChangeAspect="1"/>
          </p:cNvPicPr>
          <p:nvPr>
            <p:ph sz="half" idx="1"/>
          </p:nvPr>
        </p:nvPicPr>
        <p:blipFill>
          <a:blip r:embed="rId2"/>
          <a:stretch>
            <a:fillRect/>
          </a:stretch>
        </p:blipFill>
        <p:spPr>
          <a:xfrm>
            <a:off x="971600" y="2060848"/>
            <a:ext cx="7054034" cy="1800200"/>
          </a:xfrm>
          <a:prstGeom prst="rect">
            <a:avLst/>
          </a:prstGeom>
        </p:spPr>
      </p:pic>
    </p:spTree>
    <p:extLst>
      <p:ext uri="{BB962C8B-B14F-4D97-AF65-F5344CB8AC3E}">
        <p14:creationId xmlns:p14="http://schemas.microsoft.com/office/powerpoint/2010/main" val="17696726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3758</Words>
  <Application>Microsoft Office PowerPoint</Application>
  <PresentationFormat>On-screen Show (4:3)</PresentationFormat>
  <Paragraphs>771</Paragraphs>
  <Slides>56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Arial Narrow</vt:lpstr>
      <vt:lpstr>Calibri</vt:lpstr>
      <vt:lpstr>Wingdings</vt:lpstr>
      <vt:lpstr>Thème Office</vt:lpstr>
      <vt:lpstr>Biosécurité à la ferme</vt:lpstr>
      <vt:lpstr>   Plan de la formation</vt:lpstr>
      <vt:lpstr>   1. Introduction</vt:lpstr>
      <vt:lpstr>ZAC et ZAR</vt:lpstr>
      <vt:lpstr>Corridor danois</vt:lpstr>
      <vt:lpstr>   2. Format du questionnaire</vt:lpstr>
      <vt:lpstr>Section instructions</vt:lpstr>
      <vt:lpstr>Validation avant l’envoi</vt:lpstr>
      <vt:lpstr>Impression et envoi</vt:lpstr>
      <vt:lpstr>Rapport et statistiques</vt:lpstr>
      <vt:lpstr>3. Interprétation des  différentes questions </vt:lpstr>
      <vt:lpstr>Question 1</vt:lpstr>
      <vt:lpstr>Question 2</vt:lpstr>
      <vt:lpstr>Question 3</vt:lpstr>
      <vt:lpstr>Question 4 </vt:lpstr>
      <vt:lpstr>Question 5 </vt:lpstr>
      <vt:lpstr>Question 6 </vt:lpstr>
      <vt:lpstr>Question 7 </vt:lpstr>
      <vt:lpstr>Question 8</vt:lpstr>
      <vt:lpstr>Question 9</vt:lpstr>
      <vt:lpstr>Question 10  </vt:lpstr>
      <vt:lpstr>Question 11  </vt:lpstr>
      <vt:lpstr>Question 12  </vt:lpstr>
      <vt:lpstr>Question 13</vt:lpstr>
      <vt:lpstr>Question 14  </vt:lpstr>
      <vt:lpstr>Question 15  </vt:lpstr>
      <vt:lpstr>Question 16</vt:lpstr>
      <vt:lpstr>Question 17  </vt:lpstr>
      <vt:lpstr>Question 18  </vt:lpstr>
      <vt:lpstr>Question 19</vt:lpstr>
      <vt:lpstr>Question 20</vt:lpstr>
      <vt:lpstr>Question 21  </vt:lpstr>
      <vt:lpstr>Question 22  </vt:lpstr>
      <vt:lpstr>Question 23</vt:lpstr>
      <vt:lpstr>Question 24</vt:lpstr>
      <vt:lpstr>Question 25</vt:lpstr>
      <vt:lpstr>Question 26</vt:lpstr>
      <vt:lpstr>Question 27  </vt:lpstr>
      <vt:lpstr>Question 28  </vt:lpstr>
      <vt:lpstr>Question 29</vt:lpstr>
      <vt:lpstr>Question 30 </vt:lpstr>
      <vt:lpstr>Question 31 </vt:lpstr>
      <vt:lpstr>Question 32</vt:lpstr>
      <vt:lpstr>Question 33</vt:lpstr>
      <vt:lpstr>Question 34</vt:lpstr>
      <vt:lpstr>Question 35  </vt:lpstr>
      <vt:lpstr>Question 36</vt:lpstr>
      <vt:lpstr>Question 37</vt:lpstr>
      <vt:lpstr>Question 38</vt:lpstr>
      <vt:lpstr>Question 39</vt:lpstr>
      <vt:lpstr>Question 40</vt:lpstr>
      <vt:lpstr>Question 41  </vt:lpstr>
      <vt:lpstr>Question 42</vt:lpstr>
      <vt:lpstr>Question 43</vt:lpstr>
      <vt:lpstr>4. Fonctionnement du programme</vt:lpstr>
      <vt:lpstr>MERCI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Marie-Hélène Lepage</dc:creator>
  <cp:lastModifiedBy>Marie-Claude Poulin</cp:lastModifiedBy>
  <cp:revision>37</cp:revision>
  <dcterms:created xsi:type="dcterms:W3CDTF">2015-03-27T15:23:30Z</dcterms:created>
  <dcterms:modified xsi:type="dcterms:W3CDTF">2020-11-16T20:12:58Z</dcterms:modified>
</cp:coreProperties>
</file>