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9" r:id="rId2"/>
    <p:sldId id="276" r:id="rId3"/>
    <p:sldId id="267" r:id="rId4"/>
    <p:sldId id="275" r:id="rId5"/>
    <p:sldId id="277" r:id="rId6"/>
    <p:sldId id="279" r:id="rId7"/>
    <p:sldId id="297" r:id="rId8"/>
    <p:sldId id="273" r:id="rId9"/>
    <p:sldId id="294" r:id="rId10"/>
    <p:sldId id="295" r:id="rId11"/>
    <p:sldId id="296" r:id="rId12"/>
    <p:sldId id="291" r:id="rId13"/>
    <p:sldId id="292" r:id="rId14"/>
    <p:sldId id="293" r:id="rId15"/>
    <p:sldId id="262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4" r:id="rId28"/>
    <p:sldId id="266" r:id="rId29"/>
    <p:sldId id="272" r:id="rId30"/>
    <p:sldId id="270" r:id="rId31"/>
    <p:sldId id="271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6" autoAdjust="0"/>
    <p:restoredTop sz="94660"/>
  </p:normalViewPr>
  <p:slideViewPr>
    <p:cSldViewPr>
      <p:cViewPr varScale="1">
        <p:scale>
          <a:sx n="55" d="100"/>
          <a:sy n="55" d="100"/>
        </p:scale>
        <p:origin x="-8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90FE-A192-47E9-9C6E-6F7BC8274FB9}" type="datetimeFigureOut">
              <a:rPr lang="fr-CA" smtClean="0"/>
              <a:t>2012-11-15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1B33-6E0C-4644-B63D-F17CDA326DA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65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Outils pour aider à mieux gérer l’information et les données de chaque zone.</a:t>
            </a:r>
          </a:p>
          <a:p>
            <a:r>
              <a:rPr lang="fr-CA" dirty="0" smtClean="0"/>
              <a:t>CLÉ1 et CLÉ 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51B33-6E0C-4644-B63D-F17CDA326DA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91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51B33-6E0C-4644-B63D-F17CDA326DA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45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8E931-1371-4675-8C68-9CA69BFDFE07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722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3946-482D-4712-A680-8CB68A37D29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3519" l="182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/>
        </p:blipFill>
        <p:spPr>
          <a:xfrm rot="-60000">
            <a:off x="5019695" y="4972782"/>
            <a:ext cx="4045846" cy="1982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627784" cy="1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9144"/>
          </a:solidFill>
          <a:ln>
            <a:solidFill>
              <a:srgbClr val="6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1520" y="260648"/>
            <a:ext cx="8640960" cy="659735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2656"/>
            <a:ext cx="9144000" cy="109837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3519" l="182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" b="2"/>
          <a:stretch/>
        </p:blipFill>
        <p:spPr>
          <a:xfrm>
            <a:off x="6015906" y="0"/>
            <a:ext cx="3047195" cy="14929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/>
          <a:lstStyle>
            <a:lvl1pPr>
              <a:buClr>
                <a:srgbClr val="659144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659144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659144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65914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659144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"/>
          <a:stretch/>
        </p:blipFill>
        <p:spPr>
          <a:xfrm>
            <a:off x="7452320" y="6309320"/>
            <a:ext cx="1386414" cy="5492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1297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142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9144"/>
          </a:solidFill>
          <a:ln>
            <a:solidFill>
              <a:srgbClr val="6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16" name="Rectangle 15"/>
          <p:cNvSpPr/>
          <p:nvPr userDrawn="1"/>
        </p:nvSpPr>
        <p:spPr>
          <a:xfrm>
            <a:off x="251520" y="260648"/>
            <a:ext cx="8640960" cy="659735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659144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659144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659144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659144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659144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659144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659144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659144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659144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659144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352-A921-463D-ACAB-0B00D13C7282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2012-11-15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3946-482D-4712-A680-8CB68A37D29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332656"/>
            <a:ext cx="9144000" cy="109837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"/>
          <a:stretch/>
        </p:blipFill>
        <p:spPr>
          <a:xfrm>
            <a:off x="7452320" y="6309320"/>
            <a:ext cx="1386414" cy="549281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 userDrawn="1"/>
        </p:nvSpPr>
        <p:spPr>
          <a:xfrm>
            <a:off x="323528" y="404664"/>
            <a:ext cx="8363272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Modifiez le style du titre</a:t>
            </a:r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4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D352-A921-463D-ACAB-0B00D13C7282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2012-11-15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3946-482D-4712-A680-8CB68A37D29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0VZWxNQ_O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wd.cdpq.ca/WD150AWP/WD150Awp.exe/CONNECT/veillesanitai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D&#233;mo%20Veille%20sanitaire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24936" cy="2520280"/>
          </a:xfrm>
        </p:spPr>
        <p:txBody>
          <a:bodyPr>
            <a:normAutofit/>
          </a:bodyPr>
          <a:lstStyle/>
          <a:p>
            <a:r>
              <a:rPr lang="fr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Veille sanitaire</a:t>
            </a:r>
            <a:r>
              <a:rPr lang="fr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</a:t>
            </a:r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 web </a:t>
            </a:r>
            <a:endParaRPr lang="fr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008112"/>
          </a:xfrm>
        </p:spPr>
        <p:txBody>
          <a:bodyPr>
            <a:noAutofit/>
          </a:bodyPr>
          <a:lstStyle/>
          <a:p>
            <a:r>
              <a:rPr lang="fr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Lilly Urizar</a:t>
            </a:r>
          </a:p>
          <a:p>
            <a:r>
              <a:rPr lang="fr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Novembre 2012</a:t>
            </a:r>
            <a:endParaRPr lang="fr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TUTORIEL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98884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800" dirty="0"/>
              <a:t>L</a:t>
            </a:r>
            <a:r>
              <a:rPr lang="fr-CA" sz="4800" dirty="0" smtClean="0"/>
              <a:t>ien </a:t>
            </a:r>
            <a:r>
              <a:rPr lang="fr-CA" sz="4800" dirty="0"/>
              <a:t>privé du vidéo sur </a:t>
            </a:r>
            <a:r>
              <a:rPr lang="fr-CA" sz="4800" dirty="0" smtClean="0"/>
              <a:t>www.youtube.com</a:t>
            </a:r>
          </a:p>
          <a:p>
            <a:endParaRPr lang="fr-CA" sz="4800" dirty="0"/>
          </a:p>
          <a:p>
            <a:r>
              <a:rPr lang="fr-CA" sz="4800" u="sng" dirty="0">
                <a:hlinkClick r:id="rId3"/>
              </a:rPr>
              <a:t>http://www.youtube.com/watch?v=n0VZWxNQ_O0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39502316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REMERCIEMENTS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61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RAPPORTS VISUELS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9794" y="4136306"/>
            <a:ext cx="671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Zone</a:t>
            </a:r>
          </a:p>
          <a:p>
            <a:r>
              <a:rPr lang="fr-CA" b="1" dirty="0" smtClean="0"/>
              <a:t>Date</a:t>
            </a:r>
            <a:r>
              <a:rPr lang="fr-CA" dirty="0" smtClean="0"/>
              <a:t> </a:t>
            </a:r>
            <a:r>
              <a:rPr lang="fr-CA" b="1" dirty="0" smtClean="0"/>
              <a:t>de début et fin : </a:t>
            </a:r>
            <a:r>
              <a:rPr lang="fr-CA" dirty="0" smtClean="0"/>
              <a:t>affichage</a:t>
            </a:r>
          </a:p>
          <a:p>
            <a:r>
              <a:rPr lang="fr-CA" b="1" dirty="0" smtClean="0"/>
              <a:t>Jour / semaine / mois : </a:t>
            </a:r>
            <a:r>
              <a:rPr lang="fr-CA" dirty="0" smtClean="0"/>
              <a:t>Affichage en haut du tableau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2677" r="20730" b="54430"/>
          <a:stretch/>
        </p:blipFill>
        <p:spPr bwMode="auto">
          <a:xfrm>
            <a:off x="467544" y="1844824"/>
            <a:ext cx="8280920" cy="21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915816" y="2348880"/>
            <a:ext cx="1152128" cy="5040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1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81290" y="2132856"/>
            <a:ext cx="6886937" cy="3837916"/>
            <a:chOff x="856526" y="1620456"/>
            <a:chExt cx="6886937" cy="383791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5" t="12915" r="13439" b="20415"/>
            <a:stretch/>
          </p:blipFill>
          <p:spPr bwMode="auto">
            <a:xfrm>
              <a:off x="856526" y="1620456"/>
              <a:ext cx="6886937" cy="325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" t="53023" r="17334" b="27512"/>
            <a:stretch/>
          </p:blipFill>
          <p:spPr bwMode="auto">
            <a:xfrm>
              <a:off x="1019686" y="4509120"/>
              <a:ext cx="6398542" cy="949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RAPPORTS VISUELS</a:t>
            </a:r>
            <a:br>
              <a:rPr lang="fr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Semaine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9581"/>
            <a:ext cx="1249363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60698" y="1916832"/>
            <a:ext cx="6632293" cy="3806296"/>
            <a:chOff x="960698" y="1916832"/>
            <a:chExt cx="6632293" cy="380629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7" t="13627" r="15172" b="24189"/>
            <a:stretch/>
          </p:blipFill>
          <p:spPr bwMode="auto">
            <a:xfrm>
              <a:off x="960698" y="1916832"/>
              <a:ext cx="6632293" cy="3032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8" t="53738" r="17841" b="27274"/>
            <a:stretch/>
          </p:blipFill>
          <p:spPr bwMode="auto">
            <a:xfrm>
              <a:off x="1115616" y="4797152"/>
              <a:ext cx="6189896" cy="925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RAPPORTS VISUELS</a:t>
            </a:r>
            <a:br>
              <a:rPr lang="en-CA" sz="3600" b="1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CA" sz="3600" b="1" dirty="0" err="1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Mois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084168" y="2420888"/>
            <a:ext cx="1296144" cy="36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1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9581"/>
            <a:ext cx="1249363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02840" y="550421"/>
            <a:ext cx="8229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3600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OUTIL WEB VEILLE SANITAIRE</a:t>
            </a:r>
            <a:endParaRPr lang="fr-CA" sz="3600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9" name="Groupe 3"/>
          <p:cNvGrpSpPr>
            <a:grpSpLocks/>
          </p:cNvGrpSpPr>
          <p:nvPr/>
        </p:nvGrpSpPr>
        <p:grpSpPr bwMode="auto">
          <a:xfrm>
            <a:off x="683568" y="1844824"/>
            <a:ext cx="7632848" cy="4392488"/>
            <a:chOff x="1091820" y="1596788"/>
            <a:chExt cx="6346209" cy="464611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9" t="12430" r="16959" b="11452"/>
            <a:stretch>
              <a:fillRect/>
            </a:stretch>
          </p:blipFill>
          <p:spPr bwMode="auto">
            <a:xfrm>
              <a:off x="1091820" y="1596788"/>
              <a:ext cx="6346209" cy="371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9" t="71198" r="16959" b="9492"/>
            <a:stretch>
              <a:fillRect/>
            </a:stretch>
          </p:blipFill>
          <p:spPr bwMode="auto">
            <a:xfrm>
              <a:off x="1091820" y="5301208"/>
              <a:ext cx="6346209" cy="9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INSTRUCTIONS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772816"/>
            <a:ext cx="5312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Zone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 smtClean="0"/>
              <a:t>Sélectionner une des zones du projet</a:t>
            </a:r>
          </a:p>
          <a:p>
            <a:r>
              <a:rPr lang="fr-CA" sz="2400" dirty="0" smtClean="0"/>
              <a:t>( Sélectionner la zone disponible )</a:t>
            </a:r>
          </a:p>
          <a:p>
            <a:endParaRPr lang="fr-CA" sz="2400" dirty="0"/>
          </a:p>
        </p:txBody>
      </p:sp>
      <p:sp>
        <p:nvSpPr>
          <p:cNvPr id="6" name="Rectangle 5"/>
          <p:cNvSpPr/>
          <p:nvPr/>
        </p:nvSpPr>
        <p:spPr>
          <a:xfrm>
            <a:off x="480151" y="3142522"/>
            <a:ext cx="3275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u="sng" dirty="0">
                <a:solidFill>
                  <a:prstClr val="black"/>
                </a:solidFill>
              </a:rPr>
              <a:t>Liste des sites: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prstClr val="black"/>
                </a:solidFill>
              </a:rPr>
              <a:t>Choisir un site déjà </a:t>
            </a:r>
            <a:r>
              <a:rPr lang="fr-CA" dirty="0" smtClean="0">
                <a:solidFill>
                  <a:prstClr val="black"/>
                </a:solidFill>
              </a:rPr>
              <a:t>existant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>
                <a:solidFill>
                  <a:prstClr val="black"/>
                </a:solidFill>
              </a:rPr>
              <a:t>Trier par nom de site ou par # ID dite</a:t>
            </a:r>
            <a:endParaRPr lang="fr-CA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fr-CA" dirty="0" smtClean="0">
                <a:solidFill>
                  <a:prstClr val="black"/>
                </a:solidFill>
              </a:rPr>
              <a:t>Ajouter </a:t>
            </a:r>
            <a:r>
              <a:rPr lang="fr-CA" dirty="0">
                <a:solidFill>
                  <a:prstClr val="black"/>
                </a:solidFill>
              </a:rPr>
              <a:t>un </a:t>
            </a:r>
            <a:r>
              <a:rPr lang="fr-CA" dirty="0" smtClean="0">
                <a:solidFill>
                  <a:prstClr val="black"/>
                </a:solidFill>
              </a:rPr>
              <a:t>site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A" dirty="0" smtClean="0">
                <a:solidFill>
                  <a:prstClr val="black"/>
                </a:solidFill>
              </a:rPr>
              <a:t>Écrire le nom du site sur la ligne « Nom du site »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A" dirty="0" smtClean="0">
                <a:solidFill>
                  <a:prstClr val="black"/>
                </a:solidFill>
              </a:rPr>
              <a:t>Attribuer un code d’identification (ID site) de façon séquentielle.</a:t>
            </a:r>
            <a:endParaRPr lang="fr-CA" dirty="0">
              <a:solidFill>
                <a:prstClr val="black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292080" y="3997400"/>
            <a:ext cx="2808312" cy="646331"/>
            <a:chOff x="323528" y="6093296"/>
            <a:chExt cx="2808312" cy="646331"/>
          </a:xfrm>
        </p:grpSpPr>
        <p:sp>
          <p:nvSpPr>
            <p:cNvPr id="8" name="ZoneTexte 7"/>
            <p:cNvSpPr txBox="1"/>
            <p:nvPr/>
          </p:nvSpPr>
          <p:spPr>
            <a:xfrm>
              <a:off x="323528" y="6093296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Après chaque modification, toujours sauvegarder!!!</a:t>
              </a:r>
              <a:endParaRPr lang="fr-C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528" y="6093296"/>
              <a:ext cx="2808312" cy="646331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INSTRUCTIONS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55854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 smtClean="0"/>
              <a:t>ID site :</a:t>
            </a:r>
          </a:p>
          <a:p>
            <a:r>
              <a:rPr lang="fr-CA" sz="1600" dirty="0" smtClean="0"/>
              <a:t>Code d’identification du site selon les codes assignés à chaque région</a:t>
            </a:r>
          </a:p>
          <a:p>
            <a:endParaRPr lang="fr-CA" sz="1600" dirty="0"/>
          </a:p>
          <a:p>
            <a:r>
              <a:rPr lang="fr-CA" sz="1600" b="1" u="sng" dirty="0" smtClean="0"/>
              <a:t>Participant :</a:t>
            </a:r>
          </a:p>
          <a:p>
            <a:r>
              <a:rPr lang="fr-CA" sz="1600" dirty="0" smtClean="0"/>
              <a:t>Participant au projet, cochez</a:t>
            </a:r>
          </a:p>
          <a:p>
            <a:endParaRPr lang="fr-CA" sz="1600" dirty="0"/>
          </a:p>
          <a:p>
            <a:r>
              <a:rPr lang="fr-CA" sz="1600" b="1" u="sng" dirty="0" smtClean="0"/>
              <a:t>Type de production :</a:t>
            </a:r>
          </a:p>
          <a:p>
            <a:r>
              <a:rPr lang="fr-CA" sz="1600" dirty="0" smtClean="0"/>
              <a:t>Cochez</a:t>
            </a:r>
          </a:p>
          <a:p>
            <a:endParaRPr lang="fr-CA" sz="1600" dirty="0" smtClean="0"/>
          </a:p>
          <a:p>
            <a:r>
              <a:rPr lang="fr-CA" sz="1600" b="1" u="sng" dirty="0" smtClean="0"/>
              <a:t>Taille du troupeau :</a:t>
            </a:r>
          </a:p>
          <a:p>
            <a:r>
              <a:rPr lang="fr-CA" sz="1600" dirty="0" smtClean="0"/>
              <a:t>Nombre de truies en inventaire en maternité; ou nombre de places en pouponnière, engraissement, acclimatation et/ou quarantaine.</a:t>
            </a:r>
          </a:p>
          <a:p>
            <a:endParaRPr lang="fr-CA" sz="1600" dirty="0"/>
          </a:p>
          <a:p>
            <a:r>
              <a:rPr lang="fr-CA" sz="1600" b="1" u="sng" dirty="0" smtClean="0"/>
              <a:t>No AQC :</a:t>
            </a:r>
          </a:p>
          <a:p>
            <a:r>
              <a:rPr lang="fr-CA" sz="1600" dirty="0" smtClean="0"/>
              <a:t>Un site de production correspond à l’ancienne définition de site (avant la possibilité de fusion des sites qui portent le même nom).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0448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INSTRUCTIONS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772815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 smtClean="0"/>
              <a:t>Coordonnées géographiques :</a:t>
            </a:r>
          </a:p>
          <a:p>
            <a:r>
              <a:rPr lang="fr-CA" b="1" u="sng" dirty="0" smtClean="0"/>
              <a:t>Latitude :</a:t>
            </a:r>
          </a:p>
          <a:p>
            <a:r>
              <a:rPr lang="fr-CA" dirty="0" smtClean="0"/>
              <a:t>Position d’un point sur </a:t>
            </a:r>
            <a:r>
              <a:rPr lang="fr-CA" dirty="0"/>
              <a:t>T</a:t>
            </a:r>
            <a:r>
              <a:rPr lang="fr-CA" dirty="0" smtClean="0"/>
              <a:t>erre, au nord ou au sud de l’équateur qui est le plan de référence. </a:t>
            </a:r>
          </a:p>
          <a:p>
            <a:r>
              <a:rPr lang="fr-CA" dirty="0" smtClean="0"/>
              <a:t>Exemple : 46,3000 (min. 4 décimales)</a:t>
            </a:r>
          </a:p>
          <a:p>
            <a:endParaRPr lang="fr-CA" dirty="0"/>
          </a:p>
          <a:p>
            <a:r>
              <a:rPr lang="fr-CA" b="1" u="sng" dirty="0" smtClean="0"/>
              <a:t>Longitude : </a:t>
            </a:r>
          </a:p>
          <a:p>
            <a:r>
              <a:rPr lang="fr-CA" dirty="0" smtClean="0"/>
              <a:t>Positionnement est-ouest d’un point sur Terre. </a:t>
            </a:r>
          </a:p>
          <a:p>
            <a:r>
              <a:rPr lang="fr-CA" dirty="0" smtClean="0"/>
              <a:t>Exemple : -71,4000 (min. 3 décimales)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1895" y="4581127"/>
            <a:ext cx="7854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 smtClean="0"/>
              <a:t>Personnes:</a:t>
            </a:r>
          </a:p>
          <a:p>
            <a:r>
              <a:rPr lang="fr-CA" dirty="0" smtClean="0"/>
              <a:t>Propriétaire site, Propriétaire animaux, Responsable du site, Vétérinaire et Intervenant. </a:t>
            </a:r>
          </a:p>
          <a:p>
            <a:endParaRPr lang="fr-CA" dirty="0" smtClean="0"/>
          </a:p>
          <a:p>
            <a:r>
              <a:rPr lang="fr-CA" dirty="0" smtClean="0"/>
              <a:t>Choisir : Liste de personnes inscrites dans cette zone.</a:t>
            </a:r>
            <a:endParaRPr lang="fr-CA" dirty="0"/>
          </a:p>
          <a:p>
            <a:endParaRPr lang="fr-CA" dirty="0"/>
          </a:p>
          <a:p>
            <a:r>
              <a:rPr lang="fr-CA" dirty="0" smtClean="0"/>
              <a:t>La flèche bleue sert à ajouter ou à supprimer la personne.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14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INSTRUCTIONS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55679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 smtClean="0"/>
              <a:t>Informations:</a:t>
            </a:r>
            <a:endParaRPr lang="fr-CA" b="1" u="sng" dirty="0"/>
          </a:p>
          <a:p>
            <a:r>
              <a:rPr lang="fr-CA" dirty="0"/>
              <a:t>Téléphone, Cellulaire, Télécopie, Courriel, Adresse, Municipalité, Province, Code postal</a:t>
            </a:r>
          </a:p>
          <a:p>
            <a:endParaRPr lang="fr-CA" dirty="0" smtClean="0"/>
          </a:p>
          <a:p>
            <a:r>
              <a:rPr lang="fr-CA" b="1" dirty="0" smtClean="0"/>
              <a:t>Par </a:t>
            </a:r>
            <a:r>
              <a:rPr lang="fr-CA" b="1" dirty="0"/>
              <a:t>défaut : </a:t>
            </a:r>
            <a:r>
              <a:rPr lang="fr-CA" dirty="0"/>
              <a:t>l’onglet Site s’affiche avec les informations correspondantes</a:t>
            </a:r>
            <a:r>
              <a:rPr lang="fr-CA" dirty="0" smtClean="0"/>
              <a:t>.</a:t>
            </a:r>
          </a:p>
          <a:p>
            <a:r>
              <a:rPr lang="fr-CA" dirty="0" smtClean="0"/>
              <a:t>Pour afficher les informations d’une personne, cliquez sur le nom et le bouton </a:t>
            </a:r>
            <a:r>
              <a:rPr lang="fr-CA" dirty="0" err="1" smtClean="0"/>
              <a:t>Prop</a:t>
            </a:r>
            <a:r>
              <a:rPr lang="fr-CA" dirty="0" smtClean="0"/>
              <a:t>, </a:t>
            </a:r>
            <a:r>
              <a:rPr lang="fr-CA" dirty="0" err="1" smtClean="0"/>
              <a:t>Resp</a:t>
            </a:r>
            <a:r>
              <a:rPr lang="fr-CA" dirty="0" smtClean="0"/>
              <a:t>, </a:t>
            </a:r>
            <a:r>
              <a:rPr lang="fr-CA" dirty="0" err="1" smtClean="0"/>
              <a:t>Vet</a:t>
            </a:r>
            <a:r>
              <a:rPr lang="fr-CA" dirty="0" smtClean="0"/>
              <a:t> ou Intervenant  apparaît. Cliquez sur ce bouton pour afficher l’information.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9671" y="3955121"/>
            <a:ext cx="82296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2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Ajouter une/des personne(s)</a:t>
            </a:r>
            <a:r>
              <a:rPr lang="fr-CA" sz="2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fr-CA" sz="2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CA" sz="2000" b="1" u="sng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GESTIONNAIRE</a:t>
            </a:r>
            <a:r>
              <a:rPr lang="fr-CA" sz="2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- PERSONNES</a:t>
            </a:r>
            <a:endParaRPr lang="fr-CA" sz="2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7289" y="4676181"/>
            <a:ext cx="8209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Choisir le type de personne (Intervenant, </a:t>
            </a:r>
            <a:r>
              <a:rPr lang="fr-CA" dirty="0" err="1" smtClean="0"/>
              <a:t>Prop</a:t>
            </a:r>
            <a:r>
              <a:rPr lang="fr-CA" dirty="0" smtClean="0"/>
              <a:t>. animaux, </a:t>
            </a:r>
            <a:r>
              <a:rPr lang="fr-CA" dirty="0" err="1" smtClean="0"/>
              <a:t>Prop</a:t>
            </a:r>
            <a:r>
              <a:rPr lang="fr-CA" dirty="0" smtClean="0"/>
              <a:t>. Site, </a:t>
            </a:r>
            <a:r>
              <a:rPr lang="fr-CA" dirty="0" err="1" smtClean="0"/>
              <a:t>Resp</a:t>
            </a:r>
            <a:r>
              <a:rPr lang="fr-CA" dirty="0" smtClean="0"/>
              <a:t>. site, Vétérinaire, Coordonnateur) à gauche (fonctions)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Filtrer la liste des zones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A" dirty="0" smtClean="0"/>
              <a:t>Aucune en particulier : quand la personne apparaît dans plusieurs zones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Sélectionner la personne dans la « Liste des personnes 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Pour créer une nouvelle personne : Nouveau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77785" y="1700808"/>
            <a:ext cx="8126663" cy="3096344"/>
            <a:chOff x="886468" y="3352800"/>
            <a:chExt cx="7267575" cy="2614352"/>
          </a:xfrm>
        </p:grpSpPr>
        <p:grpSp>
          <p:nvGrpSpPr>
            <p:cNvPr id="5" name="Groupe 4"/>
            <p:cNvGrpSpPr/>
            <p:nvPr/>
          </p:nvGrpSpPr>
          <p:grpSpPr>
            <a:xfrm>
              <a:off x="920699" y="3861048"/>
              <a:ext cx="7199114" cy="2106104"/>
              <a:chOff x="899592" y="2060848"/>
              <a:chExt cx="7199114" cy="210610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257"/>
              <a:stretch/>
            </p:blipFill>
            <p:spPr bwMode="auto">
              <a:xfrm>
                <a:off x="899592" y="3028528"/>
                <a:ext cx="7199114" cy="1138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939"/>
              <a:stretch/>
            </p:blipFill>
            <p:spPr bwMode="auto">
              <a:xfrm>
                <a:off x="899592" y="2060848"/>
                <a:ext cx="7199114" cy="975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68" y="3352800"/>
              <a:ext cx="726757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r="5565"/>
          <a:stretch/>
        </p:blipFill>
        <p:spPr bwMode="auto">
          <a:xfrm>
            <a:off x="4211960" y="4489095"/>
            <a:ext cx="4104456" cy="18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/>
          <a:p>
            <a:pPr algn="l"/>
            <a:r>
              <a:rPr lang="fr-CA" sz="4000" b="1" cap="all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BASE DE DONNÉES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785" y="5399406"/>
            <a:ext cx="3230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/>
              <a:t>Existait en format </a:t>
            </a:r>
            <a:r>
              <a:rPr lang="fr-CA" sz="3200" b="1" dirty="0" smtClean="0"/>
              <a:t>Excel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29374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INSTRUCTIONS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170080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Prénom, Nom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NIM : Numéro d’identification ministériel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Téléphone, Cellulaire, Télécopieur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Courriel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Situé dans la zone :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A" dirty="0" smtClean="0"/>
              <a:t>Aucune en particulier : quand la personne intervient dans plusieurs zones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Adresse postale, municipalité, Province, Code postal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Remarques</a:t>
            </a:r>
          </a:p>
        </p:txBody>
      </p:sp>
    </p:spTree>
    <p:extLst>
      <p:ext uri="{BB962C8B-B14F-4D97-AF65-F5344CB8AC3E}">
        <p14:creationId xmlns:p14="http://schemas.microsoft.com/office/powerpoint/2010/main" val="5542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2343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fr-CA" sz="40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 </a:t>
            </a:r>
            <a:r>
              <a:rPr lang="fr-CA" sz="40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fr-CA" sz="40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crise, veille, prélèvement et séquençage</a:t>
            </a:r>
            <a:endParaRPr lang="fr-CA" sz="40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4232" y="3789040"/>
            <a:ext cx="6279976" cy="175432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u="sng" dirty="0" smtClean="0"/>
              <a:t>Ajouter : </a:t>
            </a:r>
          </a:p>
          <a:p>
            <a:r>
              <a:rPr lang="fr-CA" b="1" dirty="0" smtClean="0"/>
              <a:t>Date </a:t>
            </a:r>
            <a:r>
              <a:rPr lang="fr-CA" dirty="0" smtClean="0"/>
              <a:t>: initialement la date de l’alerte, sinon date de prélèvement</a:t>
            </a:r>
          </a:p>
          <a:p>
            <a:r>
              <a:rPr lang="fr-CA" b="1" dirty="0" smtClean="0"/>
              <a:t>Diagnostique (méthode) </a:t>
            </a:r>
            <a:r>
              <a:rPr lang="fr-CA" dirty="0" smtClean="0"/>
              <a:t>= Signes cliniques ou laboratoire.</a:t>
            </a:r>
          </a:p>
          <a:p>
            <a:r>
              <a:rPr lang="fr-CA" b="1" dirty="0" smtClean="0"/>
              <a:t>Approbation : </a:t>
            </a:r>
            <a:r>
              <a:rPr lang="fr-CA" dirty="0" smtClean="0"/>
              <a:t>cochez si le vétérinaire approuve le </a:t>
            </a:r>
            <a:r>
              <a:rPr lang="fr-CA" dirty="0" err="1" smtClean="0"/>
              <a:t>Dx</a:t>
            </a:r>
            <a:r>
              <a:rPr lang="fr-CA" dirty="0" smtClean="0"/>
              <a:t> du statut (il faut avoir sélectionné et sauvegardé un </a:t>
            </a:r>
            <a:r>
              <a:rPr lang="fr-CA" dirty="0" err="1" smtClean="0"/>
              <a:t>vet</a:t>
            </a:r>
            <a:r>
              <a:rPr lang="fr-CA" dirty="0" smtClean="0"/>
              <a:t> pour le site) </a:t>
            </a:r>
          </a:p>
          <a:p>
            <a:r>
              <a:rPr lang="fr-CA" b="1" dirty="0" smtClean="0"/>
              <a:t>Pour supprimer </a:t>
            </a:r>
            <a:r>
              <a:rPr lang="fr-CA" dirty="0" smtClean="0"/>
              <a:t>cochez le carreau et appuyer sur Supprimer  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323528" y="5877272"/>
            <a:ext cx="2808312" cy="646331"/>
            <a:chOff x="323528" y="6093296"/>
            <a:chExt cx="2808312" cy="646331"/>
          </a:xfrm>
        </p:grpSpPr>
        <p:sp>
          <p:nvSpPr>
            <p:cNvPr id="7" name="ZoneTexte 6"/>
            <p:cNvSpPr txBox="1"/>
            <p:nvPr/>
          </p:nvSpPr>
          <p:spPr>
            <a:xfrm>
              <a:off x="323528" y="6093296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Après chaque modification, toujours sauvegarder!!!</a:t>
              </a:r>
              <a:endParaRPr lang="fr-C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3528" y="6093296"/>
              <a:ext cx="2808312" cy="646331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2933" y="1916832"/>
            <a:ext cx="6391275" cy="1272227"/>
            <a:chOff x="52933" y="2348880"/>
            <a:chExt cx="6391275" cy="12722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0469" r="18705" b="51484"/>
            <a:stretch/>
          </p:blipFill>
          <p:spPr bwMode="auto">
            <a:xfrm>
              <a:off x="133350" y="2348880"/>
              <a:ext cx="6310858" cy="880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3" t="64608" r="18705" b="26874"/>
            <a:stretch/>
          </p:blipFill>
          <p:spPr bwMode="auto">
            <a:xfrm>
              <a:off x="52933" y="3205708"/>
              <a:ext cx="6391275" cy="41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0134" r="46596" b="8203"/>
          <a:stretch/>
        </p:blipFill>
        <p:spPr bwMode="auto">
          <a:xfrm>
            <a:off x="6921204" y="1916832"/>
            <a:ext cx="1990725" cy="398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577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sz="36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crise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veille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prélèvement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séquençage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864" y="1268760"/>
            <a:ext cx="6063952" cy="526297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u="sng" dirty="0" smtClean="0"/>
              <a:t>Statuts : </a:t>
            </a:r>
          </a:p>
          <a:p>
            <a:r>
              <a:rPr lang="fr-CA" sz="1600" dirty="0" smtClean="0"/>
              <a:t>Les couleurs sont les mêmes que sur la carte géographique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Inconnu : </a:t>
            </a:r>
            <a:r>
              <a:rPr lang="fr-CA" sz="1600" dirty="0" smtClean="0"/>
              <a:t>Statut initial et pour les sites non-participants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>
                <a:solidFill>
                  <a:schemeClr val="tx2"/>
                </a:solidFill>
              </a:rPr>
              <a:t>Sous-investigation : </a:t>
            </a:r>
            <a:r>
              <a:rPr lang="fr-CA" sz="1600" dirty="0" smtClean="0">
                <a:solidFill>
                  <a:schemeClr val="tx2"/>
                </a:solidFill>
              </a:rPr>
              <a:t>pour les sites participants qui font leur test et le résultat sera disponible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>
                <a:solidFill>
                  <a:schemeClr val="tx2"/>
                </a:solidFill>
              </a:rPr>
              <a:t>Présumé négatif ou positif : </a:t>
            </a:r>
            <a:r>
              <a:rPr lang="fr-CA" sz="1600" dirty="0" smtClean="0">
                <a:solidFill>
                  <a:schemeClr val="tx2"/>
                </a:solidFill>
              </a:rPr>
              <a:t>Statut inconnu, mais soupçonné négatif ou positif.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Positif: </a:t>
            </a:r>
            <a:r>
              <a:rPr lang="fr-CA" sz="1600" dirty="0" smtClean="0"/>
              <a:t>résultat de labo positif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Après un séquençage : </a:t>
            </a:r>
            <a:r>
              <a:rPr lang="fr-CA" sz="1600" dirty="0" smtClean="0"/>
              <a:t>Souche </a:t>
            </a:r>
            <a:r>
              <a:rPr lang="fr-CA" sz="1600" dirty="0"/>
              <a:t>s</a:t>
            </a:r>
            <a:r>
              <a:rPr lang="fr-CA" sz="1600" dirty="0" smtClean="0"/>
              <a:t>auvage, vaccinale, sauvage + vaccinale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>
                <a:solidFill>
                  <a:schemeClr val="accent1">
                    <a:lumMod val="75000"/>
                  </a:schemeClr>
                </a:solidFill>
              </a:rPr>
              <a:t>Stable : </a:t>
            </a:r>
            <a:r>
              <a:rPr lang="fr-CA" sz="1600" dirty="0" smtClean="0"/>
              <a:t>Présence d’anticorps et minimum de 90 jours sans virémie (pas d’excrétion du virus (PCR -), ni signes cliniques) dans les porcelets et porcs en croissance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>
                <a:solidFill>
                  <a:schemeClr val="tx2"/>
                </a:solidFill>
              </a:rPr>
              <a:t>Instable : </a:t>
            </a:r>
            <a:r>
              <a:rPr lang="fr-CA" sz="1600" dirty="0" smtClean="0">
                <a:solidFill>
                  <a:schemeClr val="tx2"/>
                </a:solidFill>
              </a:rPr>
              <a:t>Il y a de l’excrétion du virus et présence d’anticorps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Négatif : </a:t>
            </a:r>
            <a:r>
              <a:rPr lang="fr-CA" sz="1600" dirty="0" smtClean="0"/>
              <a:t>sans excrétion, ni anticorps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>
                <a:solidFill>
                  <a:schemeClr val="tx2"/>
                </a:solidFill>
              </a:rPr>
              <a:t>Provisoirement négatif : </a:t>
            </a:r>
            <a:r>
              <a:rPr lang="fr-CA" sz="1600" dirty="0" smtClean="0">
                <a:solidFill>
                  <a:schemeClr val="tx2"/>
                </a:solidFill>
              </a:rPr>
              <a:t>Pas d’excrétion, mais présence d’anticorps dans quelques truies adultes; </a:t>
            </a:r>
            <a:r>
              <a:rPr lang="en-CA" sz="1600" dirty="0" smtClean="0">
                <a:solidFill>
                  <a:schemeClr val="tx2"/>
                </a:solidFill>
              </a:rPr>
              <a:t>introduction de </a:t>
            </a:r>
            <a:r>
              <a:rPr lang="en-CA" sz="1600" dirty="0" err="1" smtClean="0">
                <a:solidFill>
                  <a:schemeClr val="tx2"/>
                </a:solidFill>
              </a:rPr>
              <a:t>cochettes</a:t>
            </a:r>
            <a:r>
              <a:rPr lang="en-CA" sz="1600" dirty="0" smtClean="0">
                <a:solidFill>
                  <a:schemeClr val="tx2"/>
                </a:solidFill>
              </a:rPr>
              <a:t> de </a:t>
            </a:r>
            <a:r>
              <a:rPr lang="fr-CA" sz="1600" dirty="0" smtClean="0">
                <a:solidFill>
                  <a:schemeClr val="tx2"/>
                </a:solidFill>
              </a:rPr>
              <a:t>remplacement négatives sans </a:t>
            </a:r>
            <a:r>
              <a:rPr lang="fr-CA" sz="1600" dirty="0" err="1" smtClean="0">
                <a:solidFill>
                  <a:schemeClr val="tx2"/>
                </a:solidFill>
              </a:rPr>
              <a:t>seroconversion</a:t>
            </a:r>
            <a:r>
              <a:rPr lang="fr-CA" sz="1600" dirty="0" smtClean="0">
                <a:solidFill>
                  <a:schemeClr val="tx2"/>
                </a:solidFill>
              </a:rPr>
              <a:t> </a:t>
            </a:r>
            <a:r>
              <a:rPr lang="en-CA" sz="1600" dirty="0" smtClean="0">
                <a:solidFill>
                  <a:schemeClr val="tx2"/>
                </a:solidFill>
              </a:rPr>
              <a:t>(min. 60 </a:t>
            </a:r>
            <a:r>
              <a:rPr lang="en-CA" sz="1600" dirty="0" err="1" smtClean="0">
                <a:solidFill>
                  <a:schemeClr val="tx2"/>
                </a:solidFill>
              </a:rPr>
              <a:t>jours</a:t>
            </a:r>
            <a:r>
              <a:rPr lang="en-CA" sz="1600" dirty="0" smtClean="0">
                <a:solidFill>
                  <a:schemeClr val="tx2"/>
                </a:solidFill>
              </a:rPr>
              <a:t>) </a:t>
            </a:r>
            <a:endParaRPr lang="fr-CA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Naïf : </a:t>
            </a:r>
            <a:r>
              <a:rPr lang="fr-CA" sz="1600" dirty="0" smtClean="0"/>
              <a:t>Troupeau qui n’a jamais été en contact avec le virus.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600" b="1" dirty="0" smtClean="0"/>
              <a:t>Vide sanitaire : </a:t>
            </a:r>
            <a:r>
              <a:rPr lang="fr-CA" sz="1600" dirty="0" smtClean="0"/>
              <a:t>Le site est vide (tout plein/tout vide)</a:t>
            </a:r>
            <a:endParaRPr lang="fr-CA" sz="1600" b="1" dirty="0" smtClean="0"/>
          </a:p>
          <a:p>
            <a:endParaRPr lang="fr-CA" sz="1600" dirty="0"/>
          </a:p>
        </p:txBody>
      </p:sp>
      <p:grpSp>
        <p:nvGrpSpPr>
          <p:cNvPr id="6" name="Groupe 5"/>
          <p:cNvGrpSpPr/>
          <p:nvPr/>
        </p:nvGrpSpPr>
        <p:grpSpPr>
          <a:xfrm>
            <a:off x="4139952" y="6237312"/>
            <a:ext cx="2088232" cy="502315"/>
            <a:chOff x="323528" y="6093296"/>
            <a:chExt cx="2808312" cy="646331"/>
          </a:xfrm>
        </p:grpSpPr>
        <p:sp>
          <p:nvSpPr>
            <p:cNvPr id="7" name="ZoneTexte 6"/>
            <p:cNvSpPr txBox="1"/>
            <p:nvPr/>
          </p:nvSpPr>
          <p:spPr>
            <a:xfrm>
              <a:off x="323528" y="6093296"/>
              <a:ext cx="2808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Après chaque modification, toujours sauvegarder!!!</a:t>
              </a:r>
              <a:endParaRPr lang="fr-CA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3528" y="6093296"/>
              <a:ext cx="2808312" cy="646331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0134" r="46596" b="8203"/>
          <a:stretch/>
        </p:blipFill>
        <p:spPr bwMode="auto">
          <a:xfrm>
            <a:off x="6389822" y="1537628"/>
            <a:ext cx="2522107" cy="52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395536" y="2996952"/>
            <a:ext cx="720080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/>
          <p:cNvSpPr/>
          <p:nvPr/>
        </p:nvSpPr>
        <p:spPr>
          <a:xfrm>
            <a:off x="395536" y="3284984"/>
            <a:ext cx="2016224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0" y="6309320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FF0000"/>
                </a:solidFill>
              </a:rPr>
              <a:t>* Dans le doute, demandez l’aide de votre vétérinaire</a:t>
            </a:r>
            <a:endParaRPr lang="fr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CRISE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veille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prélèvement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séquençage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6716" y="3573016"/>
            <a:ext cx="4415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Date estimée du </a:t>
            </a:r>
            <a:r>
              <a:rPr lang="fr-CA" b="1" dirty="0" smtClean="0"/>
              <a:t>début</a:t>
            </a:r>
            <a:r>
              <a:rPr lang="fr-CA" dirty="0" smtClean="0"/>
              <a:t> de crise</a:t>
            </a:r>
          </a:p>
          <a:p>
            <a:r>
              <a:rPr lang="fr-CA" dirty="0" smtClean="0"/>
              <a:t>Date estimée de la</a:t>
            </a:r>
            <a:r>
              <a:rPr lang="fr-CA" b="1" dirty="0" smtClean="0"/>
              <a:t> fin </a:t>
            </a:r>
            <a:r>
              <a:rPr lang="fr-CA" dirty="0" smtClean="0"/>
              <a:t>de la crise</a:t>
            </a:r>
          </a:p>
          <a:p>
            <a:r>
              <a:rPr lang="fr-CA" b="1" dirty="0" smtClean="0"/>
              <a:t>Diagnostique (Méthode) : </a:t>
            </a:r>
            <a:r>
              <a:rPr lang="fr-CA" dirty="0" smtClean="0"/>
              <a:t>détectée par :</a:t>
            </a:r>
          </a:p>
          <a:p>
            <a:r>
              <a:rPr lang="fr-CA" dirty="0"/>
              <a:t> </a:t>
            </a:r>
            <a:r>
              <a:rPr lang="fr-CA" dirty="0" smtClean="0"/>
              <a:t>  Signes cliniques ou Laboratoire</a:t>
            </a:r>
          </a:p>
          <a:p>
            <a:r>
              <a:rPr lang="fr-CA" b="1" dirty="0" smtClean="0"/>
              <a:t>Section : </a:t>
            </a:r>
          </a:p>
          <a:p>
            <a:r>
              <a:rPr lang="fr-CA" dirty="0"/>
              <a:t> </a:t>
            </a:r>
            <a:r>
              <a:rPr lang="fr-CA" dirty="0" smtClean="0"/>
              <a:t>  La section ou combinaison de sections qui sont affectées par la crise</a:t>
            </a:r>
          </a:p>
          <a:p>
            <a:r>
              <a:rPr lang="fr-CA" b="1" dirty="0" smtClean="0"/>
              <a:t>Approbation</a:t>
            </a:r>
            <a:r>
              <a:rPr lang="fr-CA" dirty="0" smtClean="0"/>
              <a:t> du </a:t>
            </a:r>
            <a:r>
              <a:rPr lang="fr-CA" dirty="0" err="1" smtClean="0"/>
              <a:t>Dx</a:t>
            </a:r>
            <a:r>
              <a:rPr lang="fr-CA" dirty="0" smtClean="0"/>
              <a:t> par le vétérinaire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3647564"/>
            <a:ext cx="360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u="sng" dirty="0"/>
              <a:t>Type de crise</a:t>
            </a:r>
            <a:r>
              <a:rPr lang="fr-CA" b="1" dirty="0"/>
              <a:t>: </a:t>
            </a:r>
            <a:r>
              <a:rPr lang="fr-CA" dirty="0" smtClean="0"/>
              <a:t>initialement </a:t>
            </a:r>
            <a:r>
              <a:rPr lang="fr-CA" b="1" dirty="0" smtClean="0">
                <a:solidFill>
                  <a:srgbClr val="0070C0"/>
                </a:solidFill>
              </a:rPr>
              <a:t>inconnue</a:t>
            </a:r>
            <a:endParaRPr lang="fr-CA" b="1" dirty="0">
              <a:solidFill>
                <a:srgbClr val="0070C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6714" y="1628800"/>
            <a:ext cx="8447733" cy="1800200"/>
            <a:chOff x="156715" y="2060848"/>
            <a:chExt cx="6353176" cy="12590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2" t="30664" r="18595" b="55281"/>
            <a:stretch/>
          </p:blipFill>
          <p:spPr bwMode="auto">
            <a:xfrm>
              <a:off x="156716" y="2060848"/>
              <a:ext cx="6353175" cy="685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2" t="60455" r="18595" b="27213"/>
            <a:stretch/>
          </p:blipFill>
          <p:spPr bwMode="auto">
            <a:xfrm>
              <a:off x="156715" y="2718524"/>
              <a:ext cx="6353175" cy="60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6309"/>
            <a:ext cx="2279650" cy="6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1920" y="602302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CA" sz="1600" dirty="0" smtClean="0"/>
              <a:t>Après un résultat de labo </a:t>
            </a:r>
            <a:r>
              <a:rPr lang="fr-CA" sz="1600" b="1" dirty="0" smtClean="0"/>
              <a:t>positif</a:t>
            </a:r>
            <a:r>
              <a:rPr lang="fr-CA" sz="1600" dirty="0" smtClean="0"/>
              <a:t>, remplacez  le type de crise par </a:t>
            </a:r>
            <a:r>
              <a:rPr lang="fr-CA" sz="1600" b="1" dirty="0" smtClean="0"/>
              <a:t>SRRP </a:t>
            </a:r>
            <a:r>
              <a:rPr lang="fr-CA" sz="1600" dirty="0" smtClean="0"/>
              <a:t>(pour le moment c’est juste SRRP, mais dans un futur, d’autres options pourraient se rajouter)</a:t>
            </a:r>
            <a:endParaRPr lang="fr-CA" sz="16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/>
          <a:stretch/>
        </p:blipFill>
        <p:spPr bwMode="auto">
          <a:xfrm>
            <a:off x="4380580" y="4047011"/>
            <a:ext cx="4464795" cy="136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84455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crise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VEILLE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prélèvement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séquençage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966" y="386104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# d’affichage : </a:t>
            </a:r>
            <a:r>
              <a:rPr lang="fr-CA" dirty="0" smtClean="0"/>
              <a:t>aide de référence, non-séquentielle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Date</a:t>
            </a:r>
            <a:r>
              <a:rPr lang="fr-CA" dirty="0" smtClean="0"/>
              <a:t> de communication : pour connaître le statut, donner une alerte de crise ou faire le suivi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Communication :  </a:t>
            </a:r>
            <a:r>
              <a:rPr lang="fr-CA" dirty="0" smtClean="0"/>
              <a:t>Appel, courriel ou fax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Provenance : </a:t>
            </a:r>
            <a:r>
              <a:rPr lang="fr-CA" dirty="0" smtClean="0"/>
              <a:t>Coordonnateur, intervenant, vétérinaire ou producteur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Raison de communication : </a:t>
            </a:r>
            <a:r>
              <a:rPr lang="fr-CA" dirty="0" smtClean="0"/>
              <a:t>crise</a:t>
            </a:r>
            <a:r>
              <a:rPr lang="fr-CA" dirty="0"/>
              <a:t>, </a:t>
            </a:r>
            <a:r>
              <a:rPr lang="fr-CA" dirty="0" smtClean="0"/>
              <a:t>suivi, prélèvement, visite du </a:t>
            </a:r>
            <a:r>
              <a:rPr lang="fr-CA" dirty="0" err="1" smtClean="0"/>
              <a:t>vet</a:t>
            </a:r>
            <a:r>
              <a:rPr lang="fr-CA" dirty="0" smtClean="0"/>
              <a:t> ou d’un intervenant (technicien ou autre)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57726"/>
            <a:ext cx="2279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07504" y="1916832"/>
            <a:ext cx="8849557" cy="1728192"/>
            <a:chOff x="107504" y="1916832"/>
            <a:chExt cx="8849557" cy="12843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30954" r="18776" b="56954"/>
            <a:stretch/>
          </p:blipFill>
          <p:spPr bwMode="auto">
            <a:xfrm>
              <a:off x="107504" y="1916832"/>
              <a:ext cx="8840211" cy="826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66024" r="18776" b="27274"/>
            <a:stretch/>
          </p:blipFill>
          <p:spPr bwMode="auto">
            <a:xfrm>
              <a:off x="116850" y="2743200"/>
              <a:ext cx="8840211" cy="458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7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3447" y="140439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crise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veille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PRÉLÈVEMENT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séquençage</a:t>
            </a:r>
            <a:endParaRPr lang="fr-CA" sz="3600" b="1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56176" y="621814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Après chaque modification, toujours sauvegarder!!!</a:t>
            </a:r>
            <a:endParaRPr lang="fr-CA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76" y="6218148"/>
            <a:ext cx="2232248" cy="52322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4145012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Date</a:t>
            </a:r>
            <a:r>
              <a:rPr lang="fr-CA" dirty="0" smtClean="0"/>
              <a:t> de prélèvement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Raison de prélèvement : </a:t>
            </a:r>
            <a:r>
              <a:rPr lang="fr-CA" dirty="0" smtClean="0"/>
              <a:t>Crise ou suivi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Type de prélèvement : </a:t>
            </a:r>
            <a:r>
              <a:rPr lang="fr-CA" dirty="0" smtClean="0"/>
              <a:t>Sérum, tissu ou salive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Maladie : </a:t>
            </a:r>
            <a:r>
              <a:rPr lang="fr-CA" dirty="0" smtClean="0"/>
              <a:t>SRRP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Test : </a:t>
            </a:r>
            <a:r>
              <a:rPr lang="fr-CA" dirty="0" smtClean="0"/>
              <a:t>PCR, sérologie (ELISA), nécropsie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Quantité : </a:t>
            </a:r>
            <a:r>
              <a:rPr lang="fr-CA" dirty="0" smtClean="0">
                <a:solidFill>
                  <a:srgbClr val="FF0000"/>
                </a:solidFill>
              </a:rPr>
              <a:t>quantité d’échantillons ou tubes analysés (ou pools en cas de PCR)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>
                <a:solidFill>
                  <a:srgbClr val="FF0000"/>
                </a:solidFill>
              </a:rPr>
              <a:t>Inscrire un PCR par ligne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Laboratoire : </a:t>
            </a:r>
            <a:r>
              <a:rPr lang="fr-CA" dirty="0" err="1" smtClean="0"/>
              <a:t>Biovet</a:t>
            </a:r>
            <a:r>
              <a:rPr lang="fr-CA" dirty="0" smtClean="0"/>
              <a:t>, FMV, ou MAPAQ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96137" y="4149080"/>
            <a:ext cx="3233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Id. Soum : </a:t>
            </a:r>
            <a:r>
              <a:rPr lang="fr-CA" dirty="0" smtClean="0"/>
              <a:t># d’identification du labo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Résultat : </a:t>
            </a:r>
            <a:r>
              <a:rPr lang="fr-CA" dirty="0" smtClean="0"/>
              <a:t>positif ou négatif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err="1" smtClean="0"/>
              <a:t>Npositif</a:t>
            </a:r>
            <a:r>
              <a:rPr lang="fr-CA" b="1" dirty="0" smtClean="0"/>
              <a:t> : </a:t>
            </a:r>
            <a:r>
              <a:rPr lang="fr-CA" dirty="0" smtClean="0"/>
              <a:t>nombre d’échantillons ou tubes positifs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79512" y="1541377"/>
            <a:ext cx="8712968" cy="2247663"/>
            <a:chOff x="179512" y="1318889"/>
            <a:chExt cx="8712968" cy="174360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3" t="45194" r="18508" b="40852"/>
            <a:stretch/>
          </p:blipFill>
          <p:spPr bwMode="auto">
            <a:xfrm>
              <a:off x="179512" y="1318889"/>
              <a:ext cx="8712968" cy="938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3" t="74090" r="18508" b="12084"/>
            <a:stretch/>
          </p:blipFill>
          <p:spPr bwMode="auto">
            <a:xfrm>
              <a:off x="179512" y="2132856"/>
              <a:ext cx="8712968" cy="929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98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Site :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onglets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crise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veille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CA" sz="3600" b="1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prélèvement</a:t>
            </a:r>
            <a:r>
              <a:rPr lang="en-CA" sz="3600" b="1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</a:t>
            </a:r>
            <a:r>
              <a:rPr lang="en-CA" sz="3600" b="1" u="sng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SÉQUENÇAGE</a:t>
            </a:r>
            <a:endParaRPr lang="fr-CA" sz="3600" b="1" u="sng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95536" y="1988840"/>
            <a:ext cx="8064896" cy="1728192"/>
            <a:chOff x="467544" y="2420888"/>
            <a:chExt cx="6324600" cy="9192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1" t="45900" r="18705" b="42998"/>
            <a:stretch/>
          </p:blipFill>
          <p:spPr bwMode="auto">
            <a:xfrm>
              <a:off x="467544" y="2420888"/>
              <a:ext cx="6324600" cy="54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32"/>
            <a:stretch/>
          </p:blipFill>
          <p:spPr bwMode="auto">
            <a:xfrm>
              <a:off x="467544" y="2962275"/>
              <a:ext cx="63214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251520" y="5949280"/>
            <a:ext cx="2232248" cy="523221"/>
            <a:chOff x="251520" y="5949280"/>
            <a:chExt cx="2232248" cy="523221"/>
          </a:xfrm>
        </p:grpSpPr>
        <p:sp>
          <p:nvSpPr>
            <p:cNvPr id="8" name="ZoneTexte 7"/>
            <p:cNvSpPr txBox="1"/>
            <p:nvPr/>
          </p:nvSpPr>
          <p:spPr>
            <a:xfrm>
              <a:off x="251520" y="5949280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Après chaque modification, toujours sauvegarder!!!</a:t>
              </a:r>
              <a:endParaRPr lang="fr-CA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520" y="5949281"/>
              <a:ext cx="2232248" cy="523220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51520" y="3861048"/>
            <a:ext cx="537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Date de prélèvement : </a:t>
            </a:r>
            <a:r>
              <a:rPr lang="fr-CA" dirty="0" smtClean="0"/>
              <a:t>référence au prélèvement du PCR original, voir rapport de labo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# cas : </a:t>
            </a:r>
            <a:r>
              <a:rPr lang="fr-CA" dirty="0" smtClean="0"/>
              <a:t># séquence (voir rapport de séquençage)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Labo : </a:t>
            </a:r>
            <a:r>
              <a:rPr lang="fr-CA" dirty="0" err="1" smtClean="0"/>
              <a:t>Biovet</a:t>
            </a:r>
            <a:r>
              <a:rPr lang="fr-CA" dirty="0" smtClean="0"/>
              <a:t>, FMV, MAPAQ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# référence : </a:t>
            </a:r>
            <a:r>
              <a:rPr lang="fr-CA" dirty="0"/>
              <a:t>voir rapport de </a:t>
            </a:r>
            <a:r>
              <a:rPr lang="fr-CA" dirty="0" smtClean="0"/>
              <a:t>séquençage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Commentaire : </a:t>
            </a:r>
            <a:r>
              <a:rPr lang="fr-CA" dirty="0" smtClean="0"/>
              <a:t>type de souche ou autre.</a:t>
            </a:r>
            <a:endParaRPr lang="fr-CA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3" t="12282" r="15636"/>
          <a:stretch/>
        </p:blipFill>
        <p:spPr bwMode="auto">
          <a:xfrm>
            <a:off x="5796136" y="4077072"/>
            <a:ext cx="685800" cy="13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32240" y="396789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En construction: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b="1" dirty="0" smtClean="0"/>
              <a:t>Lien</a:t>
            </a:r>
            <a:r>
              <a:rPr lang="fr-CA" dirty="0" smtClean="0"/>
              <a:t> au résultat de labo (</a:t>
            </a:r>
            <a:r>
              <a:rPr lang="fr-CA" dirty="0" err="1" smtClean="0"/>
              <a:t>pdf</a:t>
            </a:r>
            <a:r>
              <a:rPr lang="fr-CA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 smtClean="0"/>
              <a:t>Sauvegarder un document dans le réseau</a:t>
            </a:r>
          </a:p>
        </p:txBody>
      </p:sp>
    </p:spTree>
    <p:extLst>
      <p:ext uri="{BB962C8B-B14F-4D97-AF65-F5344CB8AC3E}">
        <p14:creationId xmlns:p14="http://schemas.microsoft.com/office/powerpoint/2010/main" val="23033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971600" y="2060575"/>
            <a:ext cx="7056388" cy="4680793"/>
            <a:chOff x="1128" y="1298"/>
            <a:chExt cx="3340" cy="2603"/>
          </a:xfrm>
        </p:grpSpPr>
        <p:pic>
          <p:nvPicPr>
            <p:cNvPr id="10244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1298"/>
              <a:ext cx="3340" cy="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Ellipse 3"/>
            <p:cNvSpPr>
              <a:spLocks noChangeArrowheads="1"/>
            </p:cNvSpPr>
            <p:nvPr/>
          </p:nvSpPr>
          <p:spPr bwMode="auto">
            <a:xfrm>
              <a:off x="1415" y="3158"/>
              <a:ext cx="644" cy="552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b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Ellipse 4"/>
            <p:cNvSpPr>
              <a:spLocks noChangeArrowheads="1"/>
            </p:cNvSpPr>
            <p:nvPr/>
          </p:nvSpPr>
          <p:spPr bwMode="auto">
            <a:xfrm>
              <a:off x="3348" y="1499"/>
              <a:ext cx="574" cy="491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b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Ellipse 5"/>
            <p:cNvSpPr>
              <a:spLocks noChangeArrowheads="1"/>
            </p:cNvSpPr>
            <p:nvPr/>
          </p:nvSpPr>
          <p:spPr bwMode="auto">
            <a:xfrm>
              <a:off x="2517" y="2976"/>
              <a:ext cx="1435" cy="925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b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Ellipse 6"/>
            <p:cNvSpPr>
              <a:spLocks noChangeArrowheads="1"/>
            </p:cNvSpPr>
            <p:nvPr/>
          </p:nvSpPr>
          <p:spPr bwMode="auto">
            <a:xfrm>
              <a:off x="3886" y="1469"/>
              <a:ext cx="391" cy="153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b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Ellipse 7"/>
            <p:cNvSpPr>
              <a:spLocks noChangeArrowheads="1"/>
            </p:cNvSpPr>
            <p:nvPr/>
          </p:nvSpPr>
          <p:spPr bwMode="auto">
            <a:xfrm>
              <a:off x="3814" y="1298"/>
              <a:ext cx="408" cy="171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b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Carte </a:t>
            </a:r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géolocalisation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7439" y="1547500"/>
            <a:ext cx="63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Localisation géographiques des zones et sites participants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16551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Carte </a:t>
            </a:r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géolocalisation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74252"/>
            <a:ext cx="6782956" cy="48509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7439" y="1547500"/>
            <a:ext cx="63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Types de production et statuts sanitaires des sites participants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3750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Carte </a:t>
            </a:r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géolocalisation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TYPE DE PRODUCTION</a:t>
            </a:r>
            <a:endParaRPr lang="fr-CA" dirty="0" smtClean="0">
              <a:solidFill>
                <a:schemeClr val="bg2">
                  <a:lumMod val="1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00113" y="2708275"/>
            <a:ext cx="1944687" cy="20161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779838" y="2924175"/>
            <a:ext cx="1873250" cy="18002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32588" y="3141663"/>
            <a:ext cx="1800225" cy="15843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7088" y="530066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400" b="1"/>
              <a:t>TRUIES</a:t>
            </a:r>
            <a:endParaRPr lang="fr-CA" sz="2400" b="1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19475" y="537368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sz="2400" b="1"/>
              <a:t>Engraissement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43663" y="537368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sz="2400" b="1"/>
              <a:t>Pouponnière</a:t>
            </a:r>
          </a:p>
        </p:txBody>
      </p:sp>
    </p:spTree>
    <p:extLst>
      <p:ext uri="{BB962C8B-B14F-4D97-AF65-F5344CB8AC3E}">
        <p14:creationId xmlns:p14="http://schemas.microsoft.com/office/powerpoint/2010/main" val="27903505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2880320"/>
          </a:xfrm>
        </p:spPr>
        <p:txBody>
          <a:bodyPr>
            <a:normAutofit/>
          </a:bodyPr>
          <a:lstStyle/>
          <a:p>
            <a:pPr fontAlgn="ctr"/>
            <a:r>
              <a:rPr lang="en-CA" dirty="0" err="1" smtClean="0">
                <a:latin typeface="+mj-lt"/>
              </a:rPr>
              <a:t>Faciliter</a:t>
            </a:r>
            <a:r>
              <a:rPr lang="en-CA" dirty="0" smtClean="0">
                <a:latin typeface="+mj-lt"/>
              </a:rPr>
              <a:t> la </a:t>
            </a:r>
            <a:r>
              <a:rPr lang="en-CA" dirty="0" err="1" smtClean="0">
                <a:latin typeface="+mj-lt"/>
              </a:rPr>
              <a:t>gestion</a:t>
            </a:r>
            <a:r>
              <a:rPr lang="en-CA" dirty="0" smtClean="0">
                <a:latin typeface="+mj-lt"/>
              </a:rPr>
              <a:t> de </a:t>
            </a:r>
            <a:r>
              <a:rPr lang="en-CA" dirty="0" err="1" smtClean="0">
                <a:latin typeface="+mj-lt"/>
              </a:rPr>
              <a:t>données</a:t>
            </a:r>
            <a:r>
              <a:rPr lang="en-CA" dirty="0" smtClean="0">
                <a:latin typeface="+mj-lt"/>
              </a:rPr>
              <a:t> de </a:t>
            </a:r>
            <a:r>
              <a:rPr lang="en-CA" dirty="0" err="1" smtClean="0">
                <a:latin typeface="+mj-lt"/>
              </a:rPr>
              <a:t>chaque</a:t>
            </a:r>
            <a:r>
              <a:rPr lang="en-CA" dirty="0" smtClean="0">
                <a:latin typeface="+mj-lt"/>
              </a:rPr>
              <a:t> zone du </a:t>
            </a:r>
            <a:r>
              <a:rPr lang="en-CA" dirty="0" err="1" smtClean="0">
                <a:latin typeface="+mj-lt"/>
              </a:rPr>
              <a:t>projet</a:t>
            </a:r>
            <a:r>
              <a:rPr lang="en-CA" dirty="0" smtClean="0">
                <a:latin typeface="+mj-lt"/>
              </a:rPr>
              <a:t> CLÉ-SRRP</a:t>
            </a:r>
          </a:p>
          <a:p>
            <a:pPr fontAlgn="ctr"/>
            <a:r>
              <a:rPr lang="en-CA" dirty="0" err="1" smtClean="0">
                <a:latin typeface="+mj-lt"/>
              </a:rPr>
              <a:t>Obtenir</a:t>
            </a:r>
            <a:r>
              <a:rPr lang="en-CA" dirty="0" smtClean="0">
                <a:latin typeface="+mj-lt"/>
              </a:rPr>
              <a:t> des rapports </a:t>
            </a:r>
            <a:r>
              <a:rPr lang="en-CA" dirty="0" err="1" smtClean="0">
                <a:latin typeface="+mj-lt"/>
              </a:rPr>
              <a:t>facilitant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l’analyse</a:t>
            </a:r>
            <a:r>
              <a:rPr lang="en-CA" dirty="0" smtClean="0">
                <a:latin typeface="+mj-lt"/>
              </a:rPr>
              <a:t> des </a:t>
            </a:r>
            <a:r>
              <a:rPr lang="en-CA" dirty="0" err="1" smtClean="0">
                <a:latin typeface="+mj-lt"/>
              </a:rPr>
              <a:t>données</a:t>
            </a:r>
            <a:r>
              <a:rPr lang="en-CA" dirty="0" smtClean="0">
                <a:latin typeface="+mj-lt"/>
              </a:rPr>
              <a:t> de </a:t>
            </a:r>
            <a:r>
              <a:rPr lang="en-CA" dirty="0" err="1" smtClean="0">
                <a:latin typeface="+mj-lt"/>
              </a:rPr>
              <a:t>chaque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région</a:t>
            </a:r>
            <a:r>
              <a:rPr lang="en-CA" dirty="0" smtClean="0">
                <a:latin typeface="+mj-lt"/>
              </a:rPr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363272" cy="1012974"/>
          </a:xfrm>
        </p:spPr>
        <p:txBody>
          <a:bodyPr>
            <a:normAutofit/>
          </a:bodyPr>
          <a:lstStyle/>
          <a:p>
            <a:r>
              <a:rPr lang="fr-CA" b="1" cap="all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400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55682"/>
            <a:ext cx="805781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3600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Carte </a:t>
            </a:r>
            <a:r>
              <a:rPr lang="en-CA" sz="3600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géolocalisation</a:t>
            </a:r>
            <a:endParaRPr lang="fr-CA" sz="3600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038" y="1547500"/>
            <a:ext cx="634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Estimation des risques de contamination su SRRP</a:t>
            </a:r>
            <a:endParaRPr lang="fr-CA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73755"/>
            <a:ext cx="6804248" cy="48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3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55682"/>
            <a:ext cx="805781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3600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Carte </a:t>
            </a:r>
            <a:r>
              <a:rPr lang="en-CA" sz="3600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géolocalisation</a:t>
            </a:r>
            <a:endParaRPr lang="fr-CA" sz="3600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7438" y="1498657"/>
            <a:ext cx="756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Carte de déplacements des porcs et les pyramides sanitaires</a:t>
            </a:r>
            <a:endParaRPr lang="fr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4" y="1916831"/>
            <a:ext cx="5616624" cy="48833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67543" y="5885721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 Carte des souches virales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88625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5040560"/>
          </a:xfrm>
        </p:spPr>
        <p:txBody>
          <a:bodyPr>
            <a:normAutofit/>
          </a:bodyPr>
          <a:lstStyle/>
          <a:p>
            <a:r>
              <a:rPr lang="en-CA" dirty="0" err="1" smtClean="0"/>
              <a:t>Accès</a:t>
            </a:r>
            <a:r>
              <a:rPr lang="en-CA" dirty="0" smtClean="0"/>
              <a:t> en </a:t>
            </a:r>
            <a:r>
              <a:rPr lang="en-CA" dirty="0" err="1" smtClean="0"/>
              <a:t>ligne</a:t>
            </a:r>
            <a:endParaRPr lang="en-CA" dirty="0" smtClean="0"/>
          </a:p>
          <a:p>
            <a:r>
              <a:rPr lang="en-CA" sz="3000" dirty="0">
                <a:hlinkClick r:id="rId2"/>
              </a:rPr>
              <a:t>http://</a:t>
            </a:r>
            <a:r>
              <a:rPr lang="en-CA" sz="3000" dirty="0" smtClean="0">
                <a:hlinkClick r:id="rId2"/>
              </a:rPr>
              <a:t>swd.cdpq.ca/WD150AWP/WD150Awp.exe/CONNECT/veillesanitaire</a:t>
            </a:r>
            <a:endParaRPr lang="en-CA" sz="3000" dirty="0" smtClean="0"/>
          </a:p>
          <a:p>
            <a:endParaRPr lang="en-CA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7616"/>
            <a:ext cx="8276902" cy="239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Structure du site web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err="1" smtClean="0">
                <a:solidFill>
                  <a:srgbClr val="7030A0"/>
                </a:solidFill>
              </a:rPr>
              <a:t>Onglets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b="1" dirty="0" err="1" smtClean="0">
                <a:solidFill>
                  <a:srgbClr val="7030A0"/>
                </a:solidFill>
              </a:rPr>
              <a:t>principaux</a:t>
            </a:r>
            <a:endParaRPr lang="en-CA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CA" b="1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Site </a:t>
            </a:r>
          </a:p>
          <a:p>
            <a:r>
              <a:rPr lang="en-CA" dirty="0" err="1" smtClean="0"/>
              <a:t>Évènement</a:t>
            </a:r>
            <a:r>
              <a:rPr lang="en-CA" dirty="0"/>
              <a:t> : </a:t>
            </a:r>
            <a:r>
              <a:rPr lang="en-CA" sz="1900" dirty="0" smtClean="0"/>
              <a:t>rapports</a:t>
            </a:r>
          </a:p>
          <a:p>
            <a:r>
              <a:rPr lang="en-CA" dirty="0" smtClean="0"/>
              <a:t>Rapport </a:t>
            </a:r>
            <a:r>
              <a:rPr lang="en-CA" dirty="0" err="1"/>
              <a:t>visuel</a:t>
            </a:r>
            <a:endParaRPr lang="en-CA" dirty="0"/>
          </a:p>
          <a:p>
            <a:r>
              <a:rPr lang="en-CA" dirty="0" err="1" smtClean="0"/>
              <a:t>Gestionnaire</a:t>
            </a:r>
            <a:r>
              <a:rPr lang="en-CA" dirty="0" smtClean="0"/>
              <a:t> : </a:t>
            </a:r>
            <a:r>
              <a:rPr lang="en-CA" sz="1900" dirty="0" err="1" smtClean="0"/>
              <a:t>personnes</a:t>
            </a:r>
            <a:endParaRPr lang="en-CA" sz="1900" dirty="0" smtClean="0"/>
          </a:p>
          <a:p>
            <a:r>
              <a:rPr lang="en-CA" dirty="0" smtClean="0"/>
              <a:t>Administration</a:t>
            </a:r>
          </a:p>
          <a:p>
            <a:endParaRPr lang="en-CA" sz="3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12786"/>
          <a:stretch/>
        </p:blipFill>
        <p:spPr bwMode="auto">
          <a:xfrm>
            <a:off x="415221" y="2348880"/>
            <a:ext cx="82774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8126" r="44284" b="60812"/>
          <a:stretch/>
        </p:blipFill>
        <p:spPr bwMode="auto">
          <a:xfrm>
            <a:off x="1907704" y="4105094"/>
            <a:ext cx="5292437" cy="4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08"/>
            <a:ext cx="8229600" cy="707886"/>
          </a:xfrm>
        </p:spPr>
        <p:txBody>
          <a:bodyPr wrap="square">
            <a:spAutoFit/>
          </a:bodyPr>
          <a:lstStyle/>
          <a:p>
            <a:pPr algn="l"/>
            <a:r>
              <a:rPr lang="fr-CA" sz="4000" b="1" cap="all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Utilisation</a:t>
            </a:r>
            <a:endParaRPr lang="fr-CA" sz="4000" b="1" cap="all" dirty="0">
              <a:ln w="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Administration</a:t>
            </a:r>
          </a:p>
          <a:p>
            <a:r>
              <a:rPr lang="en-CA" dirty="0" err="1" smtClean="0"/>
              <a:t>Coordonnatrices</a:t>
            </a:r>
            <a:r>
              <a:rPr lang="en-CA" dirty="0" smtClean="0"/>
              <a:t> : </a:t>
            </a:r>
            <a:r>
              <a:rPr lang="en-CA" dirty="0" err="1" smtClean="0"/>
              <a:t>peuvent</a:t>
            </a:r>
            <a:r>
              <a:rPr lang="en-CA" dirty="0" smtClean="0"/>
              <a:t> </a:t>
            </a:r>
            <a:r>
              <a:rPr lang="en-CA" dirty="0" err="1" smtClean="0"/>
              <a:t>ajouter</a:t>
            </a:r>
            <a:r>
              <a:rPr lang="en-CA" dirty="0" smtClean="0"/>
              <a:t>, modifier et </a:t>
            </a:r>
            <a:r>
              <a:rPr lang="en-CA" dirty="0" err="1" smtClean="0"/>
              <a:t>supprimer</a:t>
            </a:r>
            <a:r>
              <a:rPr lang="en-CA" dirty="0" smtClean="0"/>
              <a:t> les </a:t>
            </a:r>
            <a:r>
              <a:rPr lang="en-CA" dirty="0" err="1" smtClean="0"/>
              <a:t>données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Lecture des </a:t>
            </a:r>
            <a:r>
              <a:rPr lang="en-CA" b="1" dirty="0" err="1" smtClean="0">
                <a:solidFill>
                  <a:srgbClr val="7030A0"/>
                </a:solidFill>
              </a:rPr>
              <a:t>données</a:t>
            </a:r>
            <a:endParaRPr lang="en-CA" b="1" dirty="0" smtClean="0">
              <a:solidFill>
                <a:srgbClr val="7030A0"/>
              </a:solidFill>
            </a:endParaRPr>
          </a:p>
          <a:p>
            <a:r>
              <a:rPr lang="en-CA" b="1" dirty="0" err="1" smtClean="0"/>
              <a:t>Vétérinaires</a:t>
            </a:r>
            <a:r>
              <a:rPr lang="en-CA" b="1" dirty="0" smtClean="0"/>
              <a:t> : </a:t>
            </a:r>
            <a:r>
              <a:rPr lang="en-CA" dirty="0" err="1" smtClean="0"/>
              <a:t>accès</a:t>
            </a:r>
            <a:r>
              <a:rPr lang="en-CA" dirty="0" smtClean="0"/>
              <a:t> aux </a:t>
            </a:r>
            <a:r>
              <a:rPr lang="en-CA" dirty="0" err="1" smtClean="0"/>
              <a:t>trois</a:t>
            </a:r>
            <a:r>
              <a:rPr lang="en-CA" dirty="0" smtClean="0"/>
              <a:t> rapports </a:t>
            </a:r>
            <a:r>
              <a:rPr lang="en-CA" dirty="0" err="1" smtClean="0"/>
              <a:t>principaux</a:t>
            </a:r>
            <a:r>
              <a:rPr lang="en-CA" dirty="0" smtClean="0"/>
              <a:t> de </a:t>
            </a:r>
            <a:r>
              <a:rPr lang="en-CA" dirty="0" err="1" smtClean="0"/>
              <a:t>tous</a:t>
            </a:r>
            <a:r>
              <a:rPr lang="en-CA" dirty="0" smtClean="0"/>
              <a:t> les sites de la zone. </a:t>
            </a:r>
          </a:p>
          <a:p>
            <a:pPr lvl="1"/>
            <a:r>
              <a:rPr lang="en-CA" dirty="0" smtClean="0"/>
              <a:t>Le 4ième rapport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disponible</a:t>
            </a:r>
            <a:r>
              <a:rPr lang="en-CA" dirty="0" smtClean="0"/>
              <a:t> pour les sites </a:t>
            </a:r>
            <a:r>
              <a:rPr lang="en-CA" dirty="0" err="1" smtClean="0"/>
              <a:t>auxquels</a:t>
            </a:r>
            <a:r>
              <a:rPr lang="en-CA" dirty="0" smtClean="0"/>
              <a:t> </a:t>
            </a:r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reliés</a:t>
            </a:r>
            <a:r>
              <a:rPr lang="en-CA" dirty="0" smtClean="0"/>
              <a:t>.</a:t>
            </a:r>
          </a:p>
          <a:p>
            <a:r>
              <a:rPr lang="en-CA" b="1" dirty="0" err="1" smtClean="0"/>
              <a:t>Producteurs</a:t>
            </a:r>
            <a:r>
              <a:rPr lang="en-CA" b="1" dirty="0" smtClean="0"/>
              <a:t> : </a:t>
            </a:r>
            <a:r>
              <a:rPr lang="en-CA" dirty="0" err="1" smtClean="0"/>
              <a:t>accès</a:t>
            </a:r>
            <a:r>
              <a:rPr lang="en-CA" dirty="0" smtClean="0"/>
              <a:t> aux </a:t>
            </a:r>
            <a:r>
              <a:rPr lang="en-CA" dirty="0" err="1" smtClean="0"/>
              <a:t>quatre</a:t>
            </a:r>
            <a:r>
              <a:rPr lang="en-CA" dirty="0" smtClean="0"/>
              <a:t> rapports de </a:t>
            </a:r>
            <a:r>
              <a:rPr lang="en-CA" dirty="0" err="1" smtClean="0"/>
              <a:t>leur</a:t>
            </a:r>
            <a:r>
              <a:rPr lang="en-CA" dirty="0" smtClean="0"/>
              <a:t>(s) site(s).</a:t>
            </a:r>
          </a:p>
        </p:txBody>
      </p:sp>
    </p:spTree>
    <p:extLst>
      <p:ext uri="{BB962C8B-B14F-4D97-AF65-F5344CB8AC3E}">
        <p14:creationId xmlns:p14="http://schemas.microsoft.com/office/powerpoint/2010/main" val="9305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 action="ppaction://hlinkfile"/>
              </a:rPr>
              <a:t>Vidéo minute 5:02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Rapport visuel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71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Statuts</a:t>
            </a:r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en regard du SRRP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38454" r="50000" b="28688"/>
          <a:stretch>
            <a:fillRect/>
          </a:stretch>
        </p:blipFill>
        <p:spPr bwMode="auto">
          <a:xfrm>
            <a:off x="1907704" y="1628800"/>
            <a:ext cx="4901158" cy="497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542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67543" y="524905"/>
            <a:ext cx="8057811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Signes</a:t>
            </a:r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CA" b="1" dirty="0" err="1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cliniques</a:t>
            </a:r>
            <a:r>
              <a:rPr lang="en-CA" b="1" dirty="0" smtClean="0">
                <a:ln w="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et crises</a:t>
            </a:r>
            <a:endParaRPr lang="fr-CA" b="1" dirty="0">
              <a:ln w="0"/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/>
          <a:stretch/>
        </p:blipFill>
        <p:spPr bwMode="auto">
          <a:xfrm>
            <a:off x="2051720" y="2813736"/>
            <a:ext cx="4464795" cy="136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191683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Légende</a:t>
            </a:r>
            <a:endParaRPr lang="fr-CA" sz="3600" b="1" dirty="0"/>
          </a:p>
        </p:txBody>
      </p:sp>
    </p:spTree>
    <p:extLst>
      <p:ext uri="{BB962C8B-B14F-4D97-AF65-F5344CB8AC3E}">
        <p14:creationId xmlns:p14="http://schemas.microsoft.com/office/powerpoint/2010/main" val="16441892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îte à outils CLÉSR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Boîte à outils CLÉSRRP</Template>
  <TotalTime>360</TotalTime>
  <Words>1266</Words>
  <Application>Microsoft Office PowerPoint</Application>
  <PresentationFormat>Affichage à l'écran (4:3)</PresentationFormat>
  <Paragraphs>198</Paragraphs>
  <Slides>31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Boîte à outils CLÉSRRP</vt:lpstr>
      <vt:lpstr>Veille sanitaire Formation outil web </vt:lpstr>
      <vt:lpstr>BASE DE DONNÉES</vt:lpstr>
      <vt:lpstr>Objectifs</vt:lpstr>
      <vt:lpstr>BASE DE DONNÉES</vt:lpstr>
      <vt:lpstr>Structure du site web</vt:lpstr>
      <vt:lpstr>Utilisation</vt:lpstr>
      <vt:lpstr>Rapport visuel</vt:lpstr>
      <vt:lpstr>Présentation PowerPoint</vt:lpstr>
      <vt:lpstr>Présentation PowerPoint</vt:lpstr>
      <vt:lpstr>Présentation PowerPoint</vt:lpstr>
      <vt:lpstr>Présentation PowerPoint</vt:lpstr>
      <vt:lpstr>RAPPORTS VISUELS</vt:lpstr>
      <vt:lpstr>RAPPORTS VISUELS Semaine</vt:lpstr>
      <vt:lpstr>RAPPORTS VISUELS Mois</vt:lpstr>
      <vt:lpstr>Présentation PowerPoint</vt:lpstr>
      <vt:lpstr>INSTRUCTIONS</vt:lpstr>
      <vt:lpstr>INSTRUCTIONS</vt:lpstr>
      <vt:lpstr>INSTRUCTIONS</vt:lpstr>
      <vt:lpstr>INSTRUCTIONS</vt:lpstr>
      <vt:lpstr>INSTRUCTIONS</vt:lpstr>
      <vt:lpstr>SITE : Onglets STATUT, crise, veille, prélèvement et séquençage</vt:lpstr>
      <vt:lpstr>Site : onglets STATUT, crise, veille, prélèvement et séquençage</vt:lpstr>
      <vt:lpstr>Site : onglets statut, CRISE, veille, prélèvement et séquençage</vt:lpstr>
      <vt:lpstr>Site : onglets statut, crise, VEILLE, prélèvement et séquençage</vt:lpstr>
      <vt:lpstr>Site : onglets statut, crise, veille, PRÉLÈVEMENT et séquençage</vt:lpstr>
      <vt:lpstr>Site : onglets statut, crise, veille, prélèvement et SÉQUENÇAGE</vt:lpstr>
      <vt:lpstr>Présentation PowerPoint</vt:lpstr>
      <vt:lpstr>Présentation PowerPoint</vt:lpstr>
      <vt:lpstr>TYPE DE PRODUCTION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Veille sanitaire Formation outil web</dc:title>
  <dc:creator>Lilly Urizar</dc:creator>
  <cp:lastModifiedBy>Lilly Urizar</cp:lastModifiedBy>
  <cp:revision>16</cp:revision>
  <dcterms:created xsi:type="dcterms:W3CDTF">2012-11-14T03:38:45Z</dcterms:created>
  <dcterms:modified xsi:type="dcterms:W3CDTF">2012-11-15T20:19:15Z</dcterms:modified>
</cp:coreProperties>
</file>